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4"/>
  </p:notesMasterIdLst>
  <p:handoutMasterIdLst>
    <p:handoutMasterId r:id="rId45"/>
  </p:handoutMasterIdLst>
  <p:sldIdLst>
    <p:sldId id="256" r:id="rId5"/>
    <p:sldId id="262" r:id="rId6"/>
    <p:sldId id="330" r:id="rId7"/>
    <p:sldId id="402" r:id="rId8"/>
    <p:sldId id="403" r:id="rId9"/>
    <p:sldId id="405" r:id="rId10"/>
    <p:sldId id="406" r:id="rId11"/>
    <p:sldId id="407" r:id="rId12"/>
    <p:sldId id="408" r:id="rId13"/>
    <p:sldId id="409" r:id="rId14"/>
    <p:sldId id="410" r:id="rId15"/>
    <p:sldId id="411" r:id="rId16"/>
    <p:sldId id="412" r:id="rId17"/>
    <p:sldId id="413" r:id="rId18"/>
    <p:sldId id="370" r:id="rId19"/>
    <p:sldId id="369" r:id="rId20"/>
    <p:sldId id="371" r:id="rId21"/>
    <p:sldId id="396" r:id="rId22"/>
    <p:sldId id="386" r:id="rId23"/>
    <p:sldId id="394" r:id="rId24"/>
    <p:sldId id="395" r:id="rId25"/>
    <p:sldId id="397" r:id="rId26"/>
    <p:sldId id="378" r:id="rId27"/>
    <p:sldId id="374" r:id="rId28"/>
    <p:sldId id="385" r:id="rId29"/>
    <p:sldId id="375" r:id="rId30"/>
    <p:sldId id="376" r:id="rId31"/>
    <p:sldId id="379" r:id="rId32"/>
    <p:sldId id="377" r:id="rId33"/>
    <p:sldId id="398" r:id="rId34"/>
    <p:sldId id="380" r:id="rId35"/>
    <p:sldId id="399" r:id="rId36"/>
    <p:sldId id="389" r:id="rId37"/>
    <p:sldId id="392" r:id="rId38"/>
    <p:sldId id="393" r:id="rId39"/>
    <p:sldId id="387" r:id="rId40"/>
    <p:sldId id="388" r:id="rId41"/>
    <p:sldId id="400" r:id="rId42"/>
    <p:sldId id="384" r:id="rId4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F7E"/>
    <a:srgbClr val="B2BB1C"/>
    <a:srgbClr val="00549F"/>
    <a:srgbClr val="D71921"/>
    <a:srgbClr val="F36F21"/>
    <a:srgbClr val="3B3838"/>
    <a:srgbClr val="5B9A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45" autoAdjust="0"/>
    <p:restoredTop sz="72144" autoAdjust="0"/>
  </p:normalViewPr>
  <p:slideViewPr>
    <p:cSldViewPr snapToGrid="0">
      <p:cViewPr varScale="1">
        <p:scale>
          <a:sx n="82" d="100"/>
          <a:sy n="82" d="100"/>
        </p:scale>
        <p:origin x="2406" y="66"/>
      </p:cViewPr>
      <p:guideLst>
        <p:guide orient="horz" pos="2160"/>
        <p:guide pos="2880"/>
      </p:guideLst>
    </p:cSldViewPr>
  </p:slideViewPr>
  <p:notesTextViewPr>
    <p:cViewPr>
      <p:scale>
        <a:sx n="1" d="1"/>
        <a:sy n="1" d="1"/>
      </p:scale>
      <p:origin x="0" y="0"/>
    </p:cViewPr>
  </p:notesTextViewPr>
  <p:notesViewPr>
    <p:cSldViewPr snapToGrid="0" showGuides="1">
      <p:cViewPr varScale="1">
        <p:scale>
          <a:sx n="68" d="100"/>
          <a:sy n="68" d="100"/>
        </p:scale>
        <p:origin x="246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4763FE5C-8930-457D-8900-5B1B50F38443}" type="datetimeFigureOut">
              <a:rPr lang="en-US" smtClean="0"/>
              <a:t>6/21/2022</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A4478E37-736F-4769-87FA-15A3050CF54E}" type="slidenum">
              <a:rPr lang="en-US" smtClean="0"/>
              <a:t>‹#›</a:t>
            </a:fld>
            <a:endParaRPr lang="en-US" dirty="0"/>
          </a:p>
        </p:txBody>
      </p:sp>
    </p:spTree>
    <p:extLst>
      <p:ext uri="{BB962C8B-B14F-4D97-AF65-F5344CB8AC3E}">
        <p14:creationId xmlns:p14="http://schemas.microsoft.com/office/powerpoint/2010/main" val="2493552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C285FE9-9BCA-4A6F-90DA-26738086B2A0}" type="datetimeFigureOut">
              <a:rPr lang="en-US" smtClean="0"/>
              <a:t>6/21/2022</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280C0FF-9392-4154-B1C4-2D248146A9CC}" type="slidenum">
              <a:rPr lang="en-US" smtClean="0"/>
              <a:t>‹#›</a:t>
            </a:fld>
            <a:endParaRPr lang="en-US" dirty="0"/>
          </a:p>
        </p:txBody>
      </p:sp>
    </p:spTree>
    <p:extLst>
      <p:ext uri="{BB962C8B-B14F-4D97-AF65-F5344CB8AC3E}">
        <p14:creationId xmlns:p14="http://schemas.microsoft.com/office/powerpoint/2010/main" val="420593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1</a:t>
            </a:fld>
            <a:endParaRPr lang="en-US" dirty="0"/>
          </a:p>
        </p:txBody>
      </p:sp>
    </p:spTree>
    <p:extLst>
      <p:ext uri="{BB962C8B-B14F-4D97-AF65-F5344CB8AC3E}">
        <p14:creationId xmlns:p14="http://schemas.microsoft.com/office/powerpoint/2010/main" val="1888507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10</a:t>
            </a:fld>
            <a:endParaRPr lang="en-US" dirty="0"/>
          </a:p>
        </p:txBody>
      </p:sp>
    </p:spTree>
    <p:extLst>
      <p:ext uri="{BB962C8B-B14F-4D97-AF65-F5344CB8AC3E}">
        <p14:creationId xmlns:p14="http://schemas.microsoft.com/office/powerpoint/2010/main" val="1234753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Fals</a:t>
            </a:r>
            <a:r>
              <a:rPr lang="en-US" sz="1200" b="0" i="0" kern="1200" baseline="0" dirty="0">
                <a:solidFill>
                  <a:schemeClr val="tx1"/>
                </a:solidFill>
                <a:effectLst/>
                <a:latin typeface="+mn-lt"/>
                <a:ea typeface="+mn-ea"/>
                <a:cs typeface="+mn-cs"/>
              </a:rPr>
              <a:t>e - </a:t>
            </a:r>
            <a:r>
              <a:rPr lang="en-US" sz="1200" b="0" i="0" kern="1200" dirty="0">
                <a:solidFill>
                  <a:schemeClr val="tx1"/>
                </a:solidFill>
                <a:effectLst/>
                <a:latin typeface="+mn-lt"/>
                <a:ea typeface="+mn-ea"/>
                <a:cs typeface="+mn-cs"/>
              </a:rPr>
              <a:t>Men also lose bone density as they get older, so screening is recommended for most men after the age of 65.</a:t>
            </a:r>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11</a:t>
            </a:fld>
            <a:endParaRPr lang="en-US" dirty="0"/>
          </a:p>
        </p:txBody>
      </p:sp>
    </p:spTree>
    <p:extLst>
      <p:ext uri="{BB962C8B-B14F-4D97-AF65-F5344CB8AC3E}">
        <p14:creationId xmlns:p14="http://schemas.microsoft.com/office/powerpoint/2010/main" val="273339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12</a:t>
            </a:fld>
            <a:endParaRPr lang="en-US" dirty="0"/>
          </a:p>
        </p:txBody>
      </p:sp>
    </p:spTree>
    <p:extLst>
      <p:ext uri="{BB962C8B-B14F-4D97-AF65-F5344CB8AC3E}">
        <p14:creationId xmlns:p14="http://schemas.microsoft.com/office/powerpoint/2010/main" val="2373953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r>
              <a:rPr lang="en-US" baseline="0" dirty="0"/>
              <a:t> Normal. </a:t>
            </a:r>
            <a:r>
              <a:rPr lang="en-US" sz="1200" b="0" i="0" kern="1200" dirty="0">
                <a:solidFill>
                  <a:schemeClr val="tx1"/>
                </a:solidFill>
                <a:effectLst/>
                <a:latin typeface="+mn-lt"/>
                <a:ea typeface="+mn-ea"/>
                <a:cs typeface="+mn-cs"/>
              </a:rPr>
              <a:t>A blood pressure reading below 120/80 is considered normal. In general, lower is better. However, very low blood pressure can sometimes be a cause for concern and should be checked out by a doctor</a:t>
            </a:r>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13</a:t>
            </a:fld>
            <a:endParaRPr lang="en-US" dirty="0"/>
          </a:p>
        </p:txBody>
      </p:sp>
    </p:spTree>
    <p:extLst>
      <p:ext uri="{BB962C8B-B14F-4D97-AF65-F5344CB8AC3E}">
        <p14:creationId xmlns:p14="http://schemas.microsoft.com/office/powerpoint/2010/main" val="16806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14</a:t>
            </a:fld>
            <a:endParaRPr lang="en-US" dirty="0"/>
          </a:p>
        </p:txBody>
      </p:sp>
    </p:spTree>
    <p:extLst>
      <p:ext uri="{BB962C8B-B14F-4D97-AF65-F5344CB8AC3E}">
        <p14:creationId xmlns:p14="http://schemas.microsoft.com/office/powerpoint/2010/main" val="3264613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E7E6E6">
                    <a:lumMod val="25000"/>
                  </a:srgbClr>
                </a:solidFill>
                <a:latin typeface="Futura" pitchFamily="2" charset="0"/>
              </a:rPr>
              <a:t>Encourage the men in our lives to take care of their bodies by eating right, exercising and working to prevent disease!</a:t>
            </a:r>
          </a:p>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15</a:t>
            </a:fld>
            <a:endParaRPr lang="en-US" dirty="0"/>
          </a:p>
        </p:txBody>
      </p:sp>
    </p:spTree>
    <p:extLst>
      <p:ext uri="{BB962C8B-B14F-4D97-AF65-F5344CB8AC3E}">
        <p14:creationId xmlns:p14="http://schemas.microsoft.com/office/powerpoint/2010/main" val="155838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CDC, the average lifespan for men is about five years less than women, and over the years there has been a gradual increase in this gap.</a:t>
            </a:r>
          </a:p>
          <a:p>
            <a:r>
              <a:rPr lang="en-US" dirty="0"/>
              <a:t>The top three causes of death for men include heart disease, cancer, and unintentional injuries.</a:t>
            </a:r>
          </a:p>
          <a:p>
            <a:r>
              <a:rPr lang="en-US" dirty="0"/>
              <a:t>Men are almost twice as likely as women to die of a heart attack and significantly more likely to die of cancers as compared to women.</a:t>
            </a:r>
          </a:p>
          <a:p>
            <a:r>
              <a:rPr lang="en-US" dirty="0"/>
              <a:t>Men are also less likely to undergo treatment for mental health conditions such as depression, resulting in nearly a 4x increased likelihood of committing suicide.</a:t>
            </a:r>
          </a:p>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16</a:t>
            </a:fld>
            <a:endParaRPr lang="en-US" dirty="0"/>
          </a:p>
        </p:txBody>
      </p:sp>
    </p:spTree>
    <p:extLst>
      <p:ext uri="{BB962C8B-B14F-4D97-AF65-F5344CB8AC3E}">
        <p14:creationId xmlns:p14="http://schemas.microsoft.com/office/powerpoint/2010/main" val="3202636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280C0FF-9392-4154-B1C4-2D248146A9CC}" type="slidenum">
              <a:rPr lang="en-US" smtClean="0"/>
              <a:t>17</a:t>
            </a:fld>
            <a:endParaRPr lang="en-US" dirty="0"/>
          </a:p>
        </p:txBody>
      </p:sp>
    </p:spTree>
    <p:extLst>
      <p:ext uri="{BB962C8B-B14F-4D97-AF65-F5344CB8AC3E}">
        <p14:creationId xmlns:p14="http://schemas.microsoft.com/office/powerpoint/2010/main" val="2230964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include:</a:t>
            </a:r>
          </a:p>
          <a:p>
            <a:r>
              <a:rPr lang="en-US" baseline="0" dirty="0"/>
              <a:t>STIs/STDS</a:t>
            </a:r>
          </a:p>
          <a:p>
            <a:r>
              <a:rPr lang="en-US" baseline="0" dirty="0"/>
              <a:t>Skin Cancer</a:t>
            </a:r>
          </a:p>
          <a:p>
            <a:r>
              <a:rPr lang="en-US" baseline="0" dirty="0"/>
              <a:t>Lung</a:t>
            </a:r>
          </a:p>
        </p:txBody>
      </p:sp>
      <p:sp>
        <p:nvSpPr>
          <p:cNvPr id="4" name="Slide Number Placeholder 3"/>
          <p:cNvSpPr>
            <a:spLocks noGrp="1"/>
          </p:cNvSpPr>
          <p:nvPr>
            <p:ph type="sldNum" sz="quarter" idx="10"/>
          </p:nvPr>
        </p:nvSpPr>
        <p:spPr/>
        <p:txBody>
          <a:bodyPr/>
          <a:lstStyle/>
          <a:p>
            <a:fld id="{7280C0FF-9392-4154-B1C4-2D248146A9CC}" type="slidenum">
              <a:rPr lang="en-US" smtClean="0"/>
              <a:t>18</a:t>
            </a:fld>
            <a:endParaRPr lang="en-US" dirty="0"/>
          </a:p>
        </p:txBody>
      </p:sp>
    </p:spTree>
    <p:extLst>
      <p:ext uri="{BB962C8B-B14F-4D97-AF65-F5344CB8AC3E}">
        <p14:creationId xmlns:p14="http://schemas.microsoft.com/office/powerpoint/2010/main" val="226373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is a strong mental health stigma that men face in society. What are some others men face?</a:t>
            </a:r>
          </a:p>
          <a:p>
            <a:r>
              <a:rPr lang="en-US" baseline="0" dirty="0"/>
              <a:t>A lot of men have been taught to be leaders and examples in the household, work place, etc. and this has created a space where often mask or “put up a front” true feelings. This can take a toll on mental health over time. </a:t>
            </a:r>
          </a:p>
        </p:txBody>
      </p:sp>
      <p:sp>
        <p:nvSpPr>
          <p:cNvPr id="4" name="Slide Number Placeholder 3"/>
          <p:cNvSpPr>
            <a:spLocks noGrp="1"/>
          </p:cNvSpPr>
          <p:nvPr>
            <p:ph type="sldNum" sz="quarter" idx="10"/>
          </p:nvPr>
        </p:nvSpPr>
        <p:spPr/>
        <p:txBody>
          <a:bodyPr/>
          <a:lstStyle/>
          <a:p>
            <a:fld id="{7280C0FF-9392-4154-B1C4-2D248146A9CC}" type="slidenum">
              <a:rPr lang="en-US" smtClean="0"/>
              <a:t>19</a:t>
            </a:fld>
            <a:endParaRPr lang="en-US" dirty="0"/>
          </a:p>
        </p:txBody>
      </p:sp>
    </p:spTree>
    <p:extLst>
      <p:ext uri="{BB962C8B-B14F-4D97-AF65-F5344CB8AC3E}">
        <p14:creationId xmlns:p14="http://schemas.microsoft.com/office/powerpoint/2010/main" val="3844488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ヒラギノ角ゴ Pro W3"/>
                <a:cs typeface="ヒラギノ角ゴ Pro W3"/>
              </a:rPr>
              <a:t>This presentation is designed to educate</a:t>
            </a:r>
            <a:r>
              <a:rPr lang="en-US" altLang="en-US" baseline="0" dirty="0">
                <a:ea typeface="ヒラギノ角ゴ Pro W3"/>
                <a:cs typeface="ヒラギノ角ゴ Pro W3"/>
              </a:rPr>
              <a:t> you on the importance and awareness of men’s health; focuses on the screening aspect, </a:t>
            </a:r>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2</a:t>
            </a:fld>
            <a:endParaRPr lang="en-US" dirty="0"/>
          </a:p>
        </p:txBody>
      </p:sp>
    </p:spTree>
    <p:extLst>
      <p:ext uri="{BB962C8B-B14F-4D97-AF65-F5344CB8AC3E}">
        <p14:creationId xmlns:p14="http://schemas.microsoft.com/office/powerpoint/2010/main" val="3463468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Depression affects nearly 19 million American adults. </a:t>
            </a:r>
          </a:p>
          <a:p>
            <a:r>
              <a:rPr lang="en-US" baseline="0" dirty="0"/>
              <a:t>Depression is underdiagnosed in men.</a:t>
            </a:r>
          </a:p>
          <a:p>
            <a:r>
              <a:rPr lang="en-US" baseline="0" dirty="0"/>
              <a:t>Men are just as likely to be depressed as women, if not more so.</a:t>
            </a:r>
          </a:p>
          <a:p>
            <a:r>
              <a:rPr lang="en-US" baseline="0" dirty="0"/>
              <a:t>Men are 4x more likely to commit suicide as women. </a:t>
            </a:r>
          </a:p>
          <a:p>
            <a:r>
              <a:rPr lang="en-US" baseline="0" dirty="0"/>
              <a:t>Depression is the leading cause of disability in the US, sidelining more people than back problems, heart disease, or injuries.</a:t>
            </a:r>
          </a:p>
        </p:txBody>
      </p:sp>
      <p:sp>
        <p:nvSpPr>
          <p:cNvPr id="4" name="Slide Number Placeholder 3"/>
          <p:cNvSpPr>
            <a:spLocks noGrp="1"/>
          </p:cNvSpPr>
          <p:nvPr>
            <p:ph type="sldNum" sz="quarter" idx="10"/>
          </p:nvPr>
        </p:nvSpPr>
        <p:spPr/>
        <p:txBody>
          <a:bodyPr/>
          <a:lstStyle/>
          <a:p>
            <a:fld id="{7280C0FF-9392-4154-B1C4-2D248146A9CC}" type="slidenum">
              <a:rPr lang="en-US" smtClean="0"/>
              <a:t>20</a:t>
            </a:fld>
            <a:endParaRPr lang="en-US" dirty="0"/>
          </a:p>
        </p:txBody>
      </p:sp>
    </p:spTree>
    <p:extLst>
      <p:ext uri="{BB962C8B-B14F-4D97-AF65-F5344CB8AC3E}">
        <p14:creationId xmlns:p14="http://schemas.microsoft.com/office/powerpoint/2010/main" val="1861877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Stress is a factor affecting mental health in addition to stigma. </a:t>
            </a:r>
          </a:p>
          <a:p>
            <a:r>
              <a:rPr lang="en-US" baseline="0" dirty="0"/>
              <a:t>There are two types of stress; good stress (eustress) and bad stress (distress)</a:t>
            </a:r>
          </a:p>
        </p:txBody>
      </p:sp>
      <p:sp>
        <p:nvSpPr>
          <p:cNvPr id="4" name="Slide Number Placeholder 3"/>
          <p:cNvSpPr>
            <a:spLocks noGrp="1"/>
          </p:cNvSpPr>
          <p:nvPr>
            <p:ph type="sldNum" sz="quarter" idx="10"/>
          </p:nvPr>
        </p:nvSpPr>
        <p:spPr/>
        <p:txBody>
          <a:bodyPr/>
          <a:lstStyle/>
          <a:p>
            <a:fld id="{7280C0FF-9392-4154-B1C4-2D248146A9CC}" type="slidenum">
              <a:rPr lang="en-US" smtClean="0"/>
              <a:t>21</a:t>
            </a:fld>
            <a:endParaRPr lang="en-US" dirty="0"/>
          </a:p>
        </p:txBody>
      </p:sp>
    </p:spTree>
    <p:extLst>
      <p:ext uri="{BB962C8B-B14F-4D97-AF65-F5344CB8AC3E}">
        <p14:creationId xmlns:p14="http://schemas.microsoft.com/office/powerpoint/2010/main" val="3388813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280C0FF-9392-4154-B1C4-2D248146A9CC}" type="slidenum">
              <a:rPr lang="en-US" smtClean="0"/>
              <a:t>22</a:t>
            </a:fld>
            <a:endParaRPr lang="en-US" dirty="0"/>
          </a:p>
        </p:txBody>
      </p:sp>
    </p:spTree>
    <p:extLst>
      <p:ext uri="{BB962C8B-B14F-4D97-AF65-F5344CB8AC3E}">
        <p14:creationId xmlns:p14="http://schemas.microsoft.com/office/powerpoint/2010/main" val="1476216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Over 60 percent of American men are overweight or obese. Americans spend over $30 billion dollars on diet programs each year.</a:t>
            </a:r>
          </a:p>
          <a:p>
            <a:r>
              <a:rPr lang="en-US" baseline="0" dirty="0"/>
              <a:t>Focus on small, sustainable changes.</a:t>
            </a:r>
          </a:p>
          <a:p>
            <a:endParaRPr lang="en-US" baseline="0" dirty="0"/>
          </a:p>
          <a:p>
            <a:r>
              <a:rPr lang="en-US" baseline="0" dirty="0"/>
              <a:t>For energy and men’s disease prevention, men should eat: </a:t>
            </a:r>
          </a:p>
          <a:p>
            <a:pPr marL="171450" indent="-171450">
              <a:buFont typeface="Arial" panose="020B0604020202020204" pitchFamily="34" charset="0"/>
              <a:buChar char="•"/>
            </a:pPr>
            <a:r>
              <a:rPr lang="en-US" baseline="0" dirty="0"/>
              <a:t>Whole grains such as whole grain pasta, cereal, brown rice, oats, barely, bens, lentils, fruit.</a:t>
            </a:r>
            <a:br>
              <a:rPr lang="en-US" baseline="0" dirty="0"/>
            </a:br>
            <a:endParaRPr lang="en-US" baseline="0" dirty="0"/>
          </a:p>
          <a:p>
            <a:pPr marL="0" indent="0">
              <a:buFont typeface="Arial" panose="020B0604020202020204" pitchFamily="34" charset="0"/>
              <a:buNone/>
            </a:pPr>
            <a:r>
              <a:rPr lang="en-US" baseline="0" dirty="0"/>
              <a:t>These foods are high in fiber help manage hunger and fullness, and help fend off certain cancers such as prostrate and colon cancer specifically for men.</a:t>
            </a:r>
          </a:p>
          <a:p>
            <a:pPr marL="171450" indent="-171450">
              <a:buFont typeface="Arial" panose="020B0604020202020204" pitchFamily="34" charset="0"/>
              <a:buChar char="•"/>
            </a:pPr>
            <a:r>
              <a:rPr lang="en-US" baseline="0" dirty="0"/>
              <a:t>Potassium – 3,450 mg a day of potassium from fruits, vegetables and fish</a:t>
            </a:r>
          </a:p>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23</a:t>
            </a:fld>
            <a:endParaRPr lang="en-US" dirty="0"/>
          </a:p>
        </p:txBody>
      </p:sp>
    </p:spTree>
    <p:extLst>
      <p:ext uri="{BB962C8B-B14F-4D97-AF65-F5344CB8AC3E}">
        <p14:creationId xmlns:p14="http://schemas.microsoft.com/office/powerpoint/2010/main" val="1079106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24</a:t>
            </a:fld>
            <a:endParaRPr lang="en-US" dirty="0"/>
          </a:p>
        </p:txBody>
      </p:sp>
    </p:spTree>
    <p:extLst>
      <p:ext uri="{BB962C8B-B14F-4D97-AF65-F5344CB8AC3E}">
        <p14:creationId xmlns:p14="http://schemas.microsoft.com/office/powerpoint/2010/main" val="2721686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Simple make at home meals to support men’s health (also general health) – take for lunch or make for dinner</a:t>
            </a:r>
          </a:p>
          <a:p>
            <a:r>
              <a:rPr lang="en-US" baseline="0" dirty="0"/>
              <a:t>These meals are all fairly easy on time, having ingredients at home or keeping them in the pantry, and can easily be modified with different proteins, or different toppings, add-ons, etc.</a:t>
            </a:r>
          </a:p>
          <a:p>
            <a:r>
              <a:rPr lang="en-US" baseline="0" dirty="0"/>
              <a:t>The ingredients are all foods that support men’s health – whole grains, lean sources of protein, plenty of fiber, etc.</a:t>
            </a:r>
          </a:p>
          <a:p>
            <a:pPr marL="171450" indent="-171450">
              <a:buFont typeface="Arial" panose="020B0604020202020204" pitchFamily="34" charset="0"/>
              <a:buChar char="•"/>
            </a:pPr>
            <a:r>
              <a:rPr lang="en-US" baseline="0" dirty="0"/>
              <a:t>Overnight Oats – Oats, fruit of choice, milk of choice, nuts/seeds for added crunch, protein and satiety </a:t>
            </a:r>
          </a:p>
          <a:p>
            <a:pPr marL="628650" lvl="1" indent="-171450">
              <a:buFont typeface="Arial" panose="020B0604020202020204" pitchFamily="34" charset="0"/>
              <a:buChar char="•"/>
            </a:pPr>
            <a:r>
              <a:rPr lang="en-US" baseline="0" dirty="0"/>
              <a:t>Oats are a great whole grain, nuts/seeds great source of protein to support men’s health</a:t>
            </a:r>
          </a:p>
          <a:p>
            <a:pPr marL="171450" indent="-171450">
              <a:buFont typeface="Arial" panose="020B0604020202020204" pitchFamily="34" charset="0"/>
              <a:buChar char="•"/>
            </a:pPr>
            <a:r>
              <a:rPr lang="en-US" baseline="0" dirty="0"/>
              <a:t>Wraps/sandwiches – Protein of choice (particularly lean, low sodium) – chicken breast, low – sodium turkey, etc., veggies (spinach, romaine, kale, cabbage, etc.), extra flavoring (light dressing, mustard, or herbs to add some flavor</a:t>
            </a:r>
          </a:p>
          <a:p>
            <a:pPr marL="171450" indent="-171450">
              <a:buFont typeface="Arial" panose="020B0604020202020204" pitchFamily="34" charset="0"/>
              <a:buChar char="•"/>
            </a:pPr>
            <a:r>
              <a:rPr lang="en-US" baseline="0" dirty="0"/>
              <a:t>Grain bowl – Brown rice, protein of choice, veggies – corn, tomatoes, cabbage, pickled onion, beans, avocado </a:t>
            </a:r>
          </a:p>
          <a:p>
            <a:pPr marL="628650" lvl="1" indent="-171450">
              <a:buFont typeface="Arial" panose="020B0604020202020204" pitchFamily="34" charset="0"/>
              <a:buChar char="•"/>
            </a:pPr>
            <a:r>
              <a:rPr lang="en-US" baseline="0" dirty="0"/>
              <a:t>Brown rice covers the whole grain, extra veggies, and avocado to support men’s health</a:t>
            </a:r>
          </a:p>
          <a:p>
            <a:pPr marL="628650" lvl="1" indent="-171450">
              <a:buFont typeface="Arial" panose="020B0604020202020204" pitchFamily="34" charset="0"/>
              <a:buChar cha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280C0FF-9392-4154-B1C4-2D248146A9CC}" type="slidenum">
              <a:rPr lang="en-US" smtClean="0"/>
              <a:t>25</a:t>
            </a:fld>
            <a:endParaRPr lang="en-US" dirty="0"/>
          </a:p>
        </p:txBody>
      </p:sp>
    </p:spTree>
    <p:extLst>
      <p:ext uri="{BB962C8B-B14F-4D97-AF65-F5344CB8AC3E}">
        <p14:creationId xmlns:p14="http://schemas.microsoft.com/office/powerpoint/2010/main" val="3129799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Simple make at home meals to support men’s health (also general health) – take for lunch or make for dinner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Sheet Pan dinners – Protein of choice, add a veggie, and a starch (optional), season with herbs/low-salt seasoning and roast for an easy weeknight meal!</a:t>
            </a:r>
          </a:p>
          <a:p>
            <a:pPr marL="171450" indent="-171450">
              <a:buFont typeface="Arial" panose="020B0604020202020204" pitchFamily="34" charset="0"/>
              <a:buChar char="•"/>
            </a:pPr>
            <a:r>
              <a:rPr lang="en-US" baseline="0" dirty="0"/>
              <a:t>Smoothies – great for breakfast or a snack. Protein, add your fruit of choice, milk of choice, ice, blend</a:t>
            </a:r>
          </a:p>
          <a:p>
            <a:pPr marL="171450" indent="-171450">
              <a:buFont typeface="Arial" panose="020B0604020202020204" pitchFamily="34" charset="0"/>
              <a:buChar char="•"/>
            </a:pPr>
            <a:r>
              <a:rPr lang="en-US" baseline="0" dirty="0"/>
              <a:t>Pizza – Thin whole grain crust, rich tomatoes sauce or a quality pesto, cheese, load up fresh or frozen veggies, add your protein, and don’t forget your herbs or low-salt seasonings for extra flavor.</a:t>
            </a:r>
          </a:p>
          <a:p>
            <a:pPr marL="628650" lvl="1" indent="-171450">
              <a:buFont typeface="Arial" panose="020B0604020202020204" pitchFamily="34" charset="0"/>
              <a:buChar cha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280C0FF-9392-4154-B1C4-2D248146A9CC}" type="slidenum">
              <a:rPr lang="en-US" smtClean="0"/>
              <a:t>26</a:t>
            </a:fld>
            <a:endParaRPr lang="en-US" dirty="0"/>
          </a:p>
        </p:txBody>
      </p:sp>
    </p:spTree>
    <p:extLst>
      <p:ext uri="{BB962C8B-B14F-4D97-AF65-F5344CB8AC3E}">
        <p14:creationId xmlns:p14="http://schemas.microsoft.com/office/powerpoint/2010/main" val="3935773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Before starting any exercise program, talk to your doctor</a:t>
            </a:r>
          </a:p>
          <a:p>
            <a:pPr marL="285750" indent="-285750">
              <a:buFont typeface="Arial" panose="020B0604020202020204" pitchFamily="34" charset="0"/>
              <a:buChar char="•"/>
            </a:pPr>
            <a:r>
              <a:rPr lang="en-US" sz="2800" dirty="0">
                <a:latin typeface="Futura"/>
              </a:rPr>
              <a:t>ACSM Recommendations</a:t>
            </a:r>
          </a:p>
          <a:p>
            <a:pPr marL="742950" lvl="1" indent="-285750">
              <a:buFont typeface="Arial" panose="020B0604020202020204" pitchFamily="34" charset="0"/>
              <a:buChar char="•"/>
            </a:pPr>
            <a:r>
              <a:rPr lang="en-US" sz="2000" dirty="0">
                <a:latin typeface="Futura"/>
              </a:rPr>
              <a:t>Cardiovascular </a:t>
            </a:r>
          </a:p>
          <a:p>
            <a:pPr marL="1200150" lvl="2" indent="-285750">
              <a:buFont typeface="Arial" panose="020B0604020202020204" pitchFamily="34" charset="0"/>
              <a:buChar char="•"/>
            </a:pPr>
            <a:r>
              <a:rPr lang="en-US" sz="2000" dirty="0">
                <a:latin typeface="Futura"/>
              </a:rPr>
              <a:t>Walking,</a:t>
            </a:r>
            <a:r>
              <a:rPr lang="en-US" sz="2000" baseline="0" dirty="0">
                <a:latin typeface="Futura"/>
              </a:rPr>
              <a:t> Biking, Running, Dancing, etc.</a:t>
            </a:r>
            <a:endParaRPr lang="en-US" sz="2000" dirty="0">
              <a:latin typeface="Futura"/>
            </a:endParaRPr>
          </a:p>
          <a:p>
            <a:pPr marL="1200150" lvl="2" indent="-285750">
              <a:buFont typeface="Arial" panose="020B0604020202020204" pitchFamily="34" charset="0"/>
              <a:buChar char="•"/>
            </a:pPr>
            <a:r>
              <a:rPr lang="en-US" sz="2000" dirty="0">
                <a:latin typeface="Futura"/>
              </a:rPr>
              <a:t>5 days per week moderate activity of 30 minutes or 3 days per week vigorous of 20 minutes</a:t>
            </a:r>
          </a:p>
          <a:p>
            <a:pPr marL="742950" lvl="1" indent="-285750">
              <a:buFont typeface="Arial" panose="020B0604020202020204" pitchFamily="34" charset="0"/>
              <a:buChar char="•"/>
            </a:pPr>
            <a:r>
              <a:rPr lang="en-US" sz="2000" dirty="0">
                <a:latin typeface="Futura"/>
              </a:rPr>
              <a:t>Strength </a:t>
            </a:r>
          </a:p>
          <a:p>
            <a:pPr marL="1200150" lvl="2" indent="-285750">
              <a:buFont typeface="Arial" panose="020B0604020202020204" pitchFamily="34" charset="0"/>
              <a:buChar char="•"/>
            </a:pPr>
            <a:r>
              <a:rPr lang="en-US" sz="2000" dirty="0">
                <a:latin typeface="Futura"/>
              </a:rPr>
              <a:t>Define</a:t>
            </a:r>
            <a:r>
              <a:rPr lang="en-US" sz="2000" baseline="0" dirty="0">
                <a:latin typeface="Futura"/>
              </a:rPr>
              <a:t> resistance training</a:t>
            </a:r>
            <a:endParaRPr lang="en-US" sz="2000" dirty="0">
              <a:latin typeface="Futura"/>
            </a:endParaRPr>
          </a:p>
          <a:p>
            <a:pPr marL="1200150" lvl="2" indent="-285750">
              <a:buFont typeface="Arial" panose="020B0604020202020204" pitchFamily="34" charset="0"/>
              <a:buChar char="•"/>
            </a:pPr>
            <a:r>
              <a:rPr lang="en-US" sz="2000" dirty="0">
                <a:latin typeface="Futura"/>
              </a:rPr>
              <a:t>2 days per week; work all major muscle groups</a:t>
            </a:r>
          </a:p>
          <a:p>
            <a:pPr marL="1200150" lvl="2" indent="-285750">
              <a:buFont typeface="Arial" panose="020B0604020202020204" pitchFamily="34" charset="0"/>
              <a:buChar char="•"/>
            </a:pPr>
            <a:r>
              <a:rPr lang="en-US" sz="2000" dirty="0">
                <a:latin typeface="Futura"/>
              </a:rPr>
              <a:t>Compound movements!</a:t>
            </a:r>
          </a:p>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27</a:t>
            </a:fld>
            <a:endParaRPr lang="en-US" dirty="0"/>
          </a:p>
        </p:txBody>
      </p:sp>
    </p:spTree>
    <p:extLst>
      <p:ext uri="{BB962C8B-B14F-4D97-AF65-F5344CB8AC3E}">
        <p14:creationId xmlns:p14="http://schemas.microsoft.com/office/powerpoint/2010/main" val="4064564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RPE Scale – Rate of Perceived Exertion</a:t>
            </a:r>
          </a:p>
          <a:p>
            <a:r>
              <a:rPr lang="en-US" baseline="0" dirty="0"/>
              <a:t>Easy way to check-in with yourself how hard you are actually working</a:t>
            </a:r>
          </a:p>
        </p:txBody>
      </p:sp>
      <p:sp>
        <p:nvSpPr>
          <p:cNvPr id="4" name="Slide Number Placeholder 3"/>
          <p:cNvSpPr>
            <a:spLocks noGrp="1"/>
          </p:cNvSpPr>
          <p:nvPr>
            <p:ph type="sldNum" sz="quarter" idx="10"/>
          </p:nvPr>
        </p:nvSpPr>
        <p:spPr/>
        <p:txBody>
          <a:bodyPr/>
          <a:lstStyle/>
          <a:p>
            <a:fld id="{7280C0FF-9392-4154-B1C4-2D248146A9CC}" type="slidenum">
              <a:rPr lang="en-US" smtClean="0"/>
              <a:t>28</a:t>
            </a:fld>
            <a:endParaRPr lang="en-US" dirty="0"/>
          </a:p>
        </p:txBody>
      </p:sp>
    </p:spTree>
    <p:extLst>
      <p:ext uri="{BB962C8B-B14F-4D97-AF65-F5344CB8AC3E}">
        <p14:creationId xmlns:p14="http://schemas.microsoft.com/office/powerpoint/2010/main" val="1546443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regular stretching routine is just as important as your movement! It makes you less prone to injury, more mobile or fluid, and increase blood flow to the areas. </a:t>
            </a:r>
          </a:p>
          <a:p>
            <a:r>
              <a:rPr lang="en-US" baseline="0" dirty="0"/>
              <a:t>Daily movement – This is always good to mention. Daily movement is supplemental to a regular exercise routine. </a:t>
            </a:r>
          </a:p>
          <a:p>
            <a:r>
              <a:rPr lang="en-US" baseline="0" dirty="0"/>
              <a:t>It is so important to finding enjoyment in what you choose for movement. You will likely stick with it more an get more fulfillment. </a:t>
            </a:r>
          </a:p>
        </p:txBody>
      </p:sp>
      <p:sp>
        <p:nvSpPr>
          <p:cNvPr id="4" name="Slide Number Placeholder 3"/>
          <p:cNvSpPr>
            <a:spLocks noGrp="1"/>
          </p:cNvSpPr>
          <p:nvPr>
            <p:ph type="sldNum" sz="quarter" idx="10"/>
          </p:nvPr>
        </p:nvSpPr>
        <p:spPr/>
        <p:txBody>
          <a:bodyPr/>
          <a:lstStyle/>
          <a:p>
            <a:fld id="{7280C0FF-9392-4154-B1C4-2D248146A9CC}" type="slidenum">
              <a:rPr lang="en-US" smtClean="0"/>
              <a:t>29</a:t>
            </a:fld>
            <a:endParaRPr lang="en-US" dirty="0"/>
          </a:p>
        </p:txBody>
      </p:sp>
    </p:spTree>
    <p:extLst>
      <p:ext uri="{BB962C8B-B14F-4D97-AF65-F5344CB8AC3E}">
        <p14:creationId xmlns:p14="http://schemas.microsoft.com/office/powerpoint/2010/main" val="326057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kick off the presentation with a little quiz</a:t>
            </a:r>
            <a:r>
              <a:rPr lang="en-US" baseline="0" dirty="0"/>
              <a:t> to help test your knowledge and give an additional sneak peak of what we will be reviewing today.</a:t>
            </a:r>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3</a:t>
            </a:fld>
            <a:endParaRPr lang="en-US" dirty="0"/>
          </a:p>
        </p:txBody>
      </p:sp>
    </p:spTree>
    <p:extLst>
      <p:ext uri="{BB962C8B-B14F-4D97-AF65-F5344CB8AC3E}">
        <p14:creationId xmlns:p14="http://schemas.microsoft.com/office/powerpoint/2010/main" val="1777763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regular stretching routine is just as important as your movement! It makes you less prone to injury, more mobile or fluid, and increase blood flow to the areas. </a:t>
            </a:r>
          </a:p>
          <a:p>
            <a:r>
              <a:rPr lang="en-US" baseline="0" dirty="0"/>
              <a:t>Daily movement – This is always good to mention. You will often hear “I </a:t>
            </a:r>
          </a:p>
        </p:txBody>
      </p:sp>
      <p:sp>
        <p:nvSpPr>
          <p:cNvPr id="4" name="Slide Number Placeholder 3"/>
          <p:cNvSpPr>
            <a:spLocks noGrp="1"/>
          </p:cNvSpPr>
          <p:nvPr>
            <p:ph type="sldNum" sz="quarter" idx="10"/>
          </p:nvPr>
        </p:nvSpPr>
        <p:spPr/>
        <p:txBody>
          <a:bodyPr/>
          <a:lstStyle/>
          <a:p>
            <a:fld id="{7280C0FF-9392-4154-B1C4-2D248146A9CC}" type="slidenum">
              <a:rPr lang="en-US" smtClean="0"/>
              <a:t>30</a:t>
            </a:fld>
            <a:endParaRPr lang="en-US" dirty="0"/>
          </a:p>
        </p:txBody>
      </p:sp>
    </p:spTree>
    <p:extLst>
      <p:ext uri="{BB962C8B-B14F-4D97-AF65-F5344CB8AC3E}">
        <p14:creationId xmlns:p14="http://schemas.microsoft.com/office/powerpoint/2010/main" val="3412154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Some of the best approaches to helping men lead a healthier lifestyle and fuller life are simple steps! </a:t>
            </a:r>
          </a:p>
        </p:txBody>
      </p:sp>
      <p:sp>
        <p:nvSpPr>
          <p:cNvPr id="4" name="Slide Number Placeholder 3"/>
          <p:cNvSpPr>
            <a:spLocks noGrp="1"/>
          </p:cNvSpPr>
          <p:nvPr>
            <p:ph type="sldNum" sz="quarter" idx="10"/>
          </p:nvPr>
        </p:nvSpPr>
        <p:spPr/>
        <p:txBody>
          <a:bodyPr/>
          <a:lstStyle/>
          <a:p>
            <a:fld id="{7280C0FF-9392-4154-B1C4-2D248146A9CC}" type="slidenum">
              <a:rPr lang="en-US" smtClean="0"/>
              <a:t>31</a:t>
            </a:fld>
            <a:endParaRPr lang="en-US" dirty="0"/>
          </a:p>
        </p:txBody>
      </p:sp>
    </p:spTree>
    <p:extLst>
      <p:ext uri="{BB962C8B-B14F-4D97-AF65-F5344CB8AC3E}">
        <p14:creationId xmlns:p14="http://schemas.microsoft.com/office/powerpoint/2010/main" val="1904257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Some of the best approaches to helping men lead a healthier lifestyle and fuller life are simple steps! </a:t>
            </a:r>
          </a:p>
        </p:txBody>
      </p:sp>
      <p:sp>
        <p:nvSpPr>
          <p:cNvPr id="4" name="Slide Number Placeholder 3"/>
          <p:cNvSpPr>
            <a:spLocks noGrp="1"/>
          </p:cNvSpPr>
          <p:nvPr>
            <p:ph type="sldNum" sz="quarter" idx="10"/>
          </p:nvPr>
        </p:nvSpPr>
        <p:spPr/>
        <p:txBody>
          <a:bodyPr/>
          <a:lstStyle/>
          <a:p>
            <a:fld id="{7280C0FF-9392-4154-B1C4-2D248146A9CC}" type="slidenum">
              <a:rPr lang="en-US" smtClean="0"/>
              <a:t>32</a:t>
            </a:fld>
            <a:endParaRPr lang="en-US" dirty="0"/>
          </a:p>
        </p:txBody>
      </p:sp>
    </p:spTree>
    <p:extLst>
      <p:ext uri="{BB962C8B-B14F-4D97-AF65-F5344CB8AC3E}">
        <p14:creationId xmlns:p14="http://schemas.microsoft.com/office/powerpoint/2010/main" val="2760693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B38401-BE7B-4BB2-AB7B-6D6C11352C2D}" type="slidenum">
              <a:rPr kumimoji="0" 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1589435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7F0C28E-F809-45E6-90A5-8F22824B670E}" type="slidenum">
              <a:rPr kumimoji="0" 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550456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Biometric Health Screening - </a:t>
            </a:r>
          </a:p>
        </p:txBody>
      </p:sp>
      <p:sp>
        <p:nvSpPr>
          <p:cNvPr id="4" name="Slide Number Placeholder 3"/>
          <p:cNvSpPr>
            <a:spLocks noGrp="1"/>
          </p:cNvSpPr>
          <p:nvPr>
            <p:ph type="sldNum" sz="quarter" idx="10"/>
          </p:nvPr>
        </p:nvSpPr>
        <p:spPr/>
        <p:txBody>
          <a:bodyPr/>
          <a:lstStyle/>
          <a:p>
            <a:fld id="{7280C0FF-9392-4154-B1C4-2D248146A9CC}" type="slidenum">
              <a:rPr lang="en-US" smtClean="0"/>
              <a:t>39</a:t>
            </a:fld>
            <a:endParaRPr lang="en-US" dirty="0"/>
          </a:p>
        </p:txBody>
      </p:sp>
    </p:spTree>
    <p:extLst>
      <p:ext uri="{BB962C8B-B14F-4D97-AF65-F5344CB8AC3E}">
        <p14:creationId xmlns:p14="http://schemas.microsoft.com/office/powerpoint/2010/main" val="1966417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4</a:t>
            </a:fld>
            <a:endParaRPr lang="en-US" dirty="0"/>
          </a:p>
        </p:txBody>
      </p:sp>
    </p:spTree>
    <p:extLst>
      <p:ext uri="{BB962C8B-B14F-4D97-AF65-F5344CB8AC3E}">
        <p14:creationId xmlns:p14="http://schemas.microsoft.com/office/powerpoint/2010/main" val="382235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 - It is recommended</a:t>
            </a:r>
            <a:r>
              <a:rPr lang="en-US" baseline="0" dirty="0"/>
              <a:t> that you should get at least 30 minutes of moderate-intensity exercise most days of the week.</a:t>
            </a:r>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5</a:t>
            </a:fld>
            <a:endParaRPr lang="en-US" dirty="0"/>
          </a:p>
        </p:txBody>
      </p:sp>
    </p:spTree>
    <p:extLst>
      <p:ext uri="{BB962C8B-B14F-4D97-AF65-F5344CB8AC3E}">
        <p14:creationId xmlns:p14="http://schemas.microsoft.com/office/powerpoint/2010/main" val="183827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6</a:t>
            </a:fld>
            <a:endParaRPr lang="en-US" dirty="0"/>
          </a:p>
        </p:txBody>
      </p:sp>
    </p:spTree>
    <p:extLst>
      <p:ext uri="{BB962C8B-B14F-4D97-AF65-F5344CB8AC3E}">
        <p14:creationId xmlns:p14="http://schemas.microsoft.com/office/powerpoint/2010/main" val="705948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False</a:t>
            </a:r>
            <a:r>
              <a:rPr lang="en-US" sz="1200" b="0" i="0" kern="1200" baseline="0" dirty="0">
                <a:solidFill>
                  <a:schemeClr val="tx1"/>
                </a:solidFill>
                <a:effectLst/>
                <a:latin typeface="+mn-lt"/>
                <a:ea typeface="+mn-ea"/>
                <a:cs typeface="+mn-cs"/>
              </a:rPr>
              <a:t> - </a:t>
            </a:r>
            <a:r>
              <a:rPr lang="en-US" sz="1200" b="0" i="0" kern="1200" dirty="0">
                <a:solidFill>
                  <a:schemeClr val="tx1"/>
                </a:solidFill>
                <a:effectLst/>
                <a:latin typeface="+mn-lt"/>
                <a:ea typeface="+mn-ea"/>
                <a:cs typeface="+mn-cs"/>
              </a:rPr>
              <a:t>Women are three times more likely to report attempting suicide than men. However, men are four times more likely to actually die from suicide. </a:t>
            </a:r>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7</a:t>
            </a:fld>
            <a:endParaRPr lang="en-US" dirty="0"/>
          </a:p>
        </p:txBody>
      </p:sp>
    </p:spTree>
    <p:extLst>
      <p:ext uri="{BB962C8B-B14F-4D97-AF65-F5344CB8AC3E}">
        <p14:creationId xmlns:p14="http://schemas.microsoft.com/office/powerpoint/2010/main" val="6089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8</a:t>
            </a:fld>
            <a:endParaRPr lang="en-US" dirty="0"/>
          </a:p>
        </p:txBody>
      </p:sp>
    </p:spTree>
    <p:extLst>
      <p:ext uri="{BB962C8B-B14F-4D97-AF65-F5344CB8AC3E}">
        <p14:creationId xmlns:p14="http://schemas.microsoft.com/office/powerpoint/2010/main" val="3063341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More men and women die from lung cancer than from any other type of cancer. Quit smoking and avoid secondhand smoke to lower your risk for lung cancer, disease, and other diseases and conditions. Prostate cancer is the second leading cause of cancer deaths in men.</a:t>
            </a:r>
            <a:endParaRPr lang="en-US" dirty="0"/>
          </a:p>
        </p:txBody>
      </p:sp>
      <p:sp>
        <p:nvSpPr>
          <p:cNvPr id="4" name="Slide Number Placeholder 3"/>
          <p:cNvSpPr>
            <a:spLocks noGrp="1"/>
          </p:cNvSpPr>
          <p:nvPr>
            <p:ph type="sldNum" sz="quarter" idx="10"/>
          </p:nvPr>
        </p:nvSpPr>
        <p:spPr/>
        <p:txBody>
          <a:bodyPr/>
          <a:lstStyle/>
          <a:p>
            <a:fld id="{7280C0FF-9392-4154-B1C4-2D248146A9CC}" type="slidenum">
              <a:rPr lang="en-US" smtClean="0"/>
              <a:t>9</a:t>
            </a:fld>
            <a:endParaRPr lang="en-US" dirty="0"/>
          </a:p>
        </p:txBody>
      </p:sp>
    </p:spTree>
    <p:extLst>
      <p:ext uri="{BB962C8B-B14F-4D97-AF65-F5344CB8AC3E}">
        <p14:creationId xmlns:p14="http://schemas.microsoft.com/office/powerpoint/2010/main" val="294194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5998" y="2328530"/>
            <a:ext cx="7802970" cy="826940"/>
          </a:xfrm>
        </p:spPr>
        <p:txBody>
          <a:bodyPr anchor="b">
            <a:normAutofit/>
          </a:bodyPr>
          <a:lstStyle>
            <a:lvl1pPr algn="l">
              <a:defRPr sz="5400"/>
            </a:lvl1pPr>
          </a:lstStyle>
          <a:p>
            <a:r>
              <a:rPr lang="en-US" dirty="0"/>
              <a:t>New Title</a:t>
            </a:r>
          </a:p>
        </p:txBody>
      </p:sp>
      <p:sp>
        <p:nvSpPr>
          <p:cNvPr id="3" name="Subtitle 2"/>
          <p:cNvSpPr>
            <a:spLocks noGrp="1"/>
          </p:cNvSpPr>
          <p:nvPr>
            <p:ph type="subTitle" idx="1"/>
          </p:nvPr>
        </p:nvSpPr>
        <p:spPr>
          <a:xfrm>
            <a:off x="415998" y="3317358"/>
            <a:ext cx="6858000" cy="5422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E0DE475C-17F8-48DD-A3FC-712E8ED20127}"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Tree>
    <p:extLst>
      <p:ext uri="{BB962C8B-B14F-4D97-AF65-F5344CB8AC3E}">
        <p14:creationId xmlns:p14="http://schemas.microsoft.com/office/powerpoint/2010/main" val="2893115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357427-078C-4D37-971B-A6D6CFAD74F6}" type="datetime1">
              <a:rPr lang="en-US" smtClean="0"/>
              <a:t>6/21/2022</a:t>
            </a:fld>
            <a:endParaRPr lang="en-US" dirty="0"/>
          </a:p>
        </p:txBody>
      </p:sp>
      <p:sp>
        <p:nvSpPr>
          <p:cNvPr id="4" name="Slide Number Placeholder 3"/>
          <p:cNvSpPr>
            <a:spLocks noGrp="1"/>
          </p:cNvSpPr>
          <p:nvPr>
            <p:ph type="sldNum" sz="quarter" idx="12"/>
          </p:nvPr>
        </p:nvSpPr>
        <p:spPr/>
        <p:txBody>
          <a:bodyPr/>
          <a:lstStyle/>
          <a:p>
            <a:fld id="{937CADCA-0A8E-438E-BAE0-49F46BA26809}" type="slidenum">
              <a:rPr lang="en-US" smtClean="0"/>
              <a:t>‹#›</a:t>
            </a:fld>
            <a:endParaRPr lang="en-US" dirty="0"/>
          </a:p>
        </p:txBody>
      </p:sp>
      <p:sp>
        <p:nvSpPr>
          <p:cNvPr id="6" name="Picture Placeholder 5"/>
          <p:cNvSpPr>
            <a:spLocks noGrp="1"/>
          </p:cNvSpPr>
          <p:nvPr>
            <p:ph type="pic" sz="quarter" idx="13"/>
          </p:nvPr>
        </p:nvSpPr>
        <p:spPr>
          <a:xfrm>
            <a:off x="0" y="0"/>
            <a:ext cx="9143999" cy="5897880"/>
          </a:xfrm>
          <a:noFill/>
        </p:spPr>
        <p:txBody>
          <a:bodyPr/>
          <a:lstStyle>
            <a:lvl1pPr marL="0" indent="0">
              <a:buNone/>
              <a:defRPr/>
            </a:lvl1pPr>
          </a:lstStyle>
          <a:p>
            <a:endParaRPr lang="en-US" dirty="0"/>
          </a:p>
        </p:txBody>
      </p:sp>
      <p:sp>
        <p:nvSpPr>
          <p:cNvPr id="8" name="Content Placeholder 9"/>
          <p:cNvSpPr>
            <a:spLocks noGrp="1"/>
          </p:cNvSpPr>
          <p:nvPr>
            <p:ph sz="quarter" idx="14" hasCustomPrompt="1"/>
          </p:nvPr>
        </p:nvSpPr>
        <p:spPr>
          <a:xfrm>
            <a:off x="1" y="0"/>
            <a:ext cx="9144000" cy="645952"/>
          </a:xfrm>
          <a:solidFill>
            <a:srgbClr val="6D1F7E">
              <a:alpha val="54000"/>
            </a:srgbClr>
          </a:solid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252313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ll image and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37CADCA-0A8E-438E-BAE0-49F46BA26809}" type="slidenum">
              <a:rPr lang="en-US" smtClean="0"/>
              <a:t>‹#›</a:t>
            </a:fld>
            <a:endParaRPr lang="en-US" dirty="0"/>
          </a:p>
        </p:txBody>
      </p:sp>
      <p:sp>
        <p:nvSpPr>
          <p:cNvPr id="8" name="Title 1"/>
          <p:cNvSpPr>
            <a:spLocks noGrp="1"/>
          </p:cNvSpPr>
          <p:nvPr>
            <p:ph type="title" hasCustomPrompt="1"/>
          </p:nvPr>
        </p:nvSpPr>
        <p:spPr>
          <a:xfrm>
            <a:off x="4744638" y="510359"/>
            <a:ext cx="3846466" cy="1112837"/>
          </a:xfrm>
        </p:spPr>
        <p:txBody>
          <a:bodyPr anchor="b"/>
          <a:lstStyle>
            <a:lvl1pPr>
              <a:defRPr sz="3200"/>
            </a:lvl1pPr>
          </a:lstStyle>
          <a:p>
            <a:r>
              <a:rPr lang="en-US" dirty="0"/>
              <a:t>Enter Title Here</a:t>
            </a:r>
          </a:p>
        </p:txBody>
      </p:sp>
      <p:sp>
        <p:nvSpPr>
          <p:cNvPr id="9" name="Picture Placeholder 2"/>
          <p:cNvSpPr>
            <a:spLocks noGrp="1" noChangeAspect="1"/>
          </p:cNvSpPr>
          <p:nvPr>
            <p:ph type="pic" idx="1" hasCustomPrompt="1"/>
          </p:nvPr>
        </p:nvSpPr>
        <p:spPr>
          <a:xfrm>
            <a:off x="0" y="510359"/>
            <a:ext cx="4424334" cy="5403851"/>
          </a:xfrm>
          <a:no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
        <p:nvSpPr>
          <p:cNvPr id="10" name="Text Placeholder 3"/>
          <p:cNvSpPr>
            <a:spLocks noGrp="1"/>
          </p:cNvSpPr>
          <p:nvPr>
            <p:ph type="body" sz="half" idx="2" hasCustomPrompt="1"/>
          </p:nvPr>
        </p:nvSpPr>
        <p:spPr>
          <a:xfrm>
            <a:off x="4744638" y="1796899"/>
            <a:ext cx="3846466" cy="412524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your content here.</a:t>
            </a:r>
          </a:p>
        </p:txBody>
      </p:sp>
      <p:sp>
        <p:nvSpPr>
          <p:cNvPr id="5" name="Date Placeholder 4"/>
          <p:cNvSpPr>
            <a:spLocks noGrp="1"/>
          </p:cNvSpPr>
          <p:nvPr>
            <p:ph type="dt" sz="half" idx="10"/>
          </p:nvPr>
        </p:nvSpPr>
        <p:spPr/>
        <p:txBody>
          <a:bodyPr/>
          <a:lstStyle/>
          <a:p>
            <a:fld id="{ACF73363-8BC1-497F-A1CB-B03B94244A82}" type="datetime1">
              <a:rPr lang="en-US" smtClean="0"/>
              <a:t>6/21/2022</a:t>
            </a:fld>
            <a:endParaRPr lang="en-US" dirty="0"/>
          </a:p>
        </p:txBody>
      </p:sp>
      <p:sp>
        <p:nvSpPr>
          <p:cNvPr id="12" name="Content Placeholder 9"/>
          <p:cNvSpPr>
            <a:spLocks noGrp="1"/>
          </p:cNvSpPr>
          <p:nvPr>
            <p:ph sz="quarter" idx="13" hasCustomPrompt="1"/>
          </p:nvPr>
        </p:nvSpPr>
        <p:spPr>
          <a:xfrm>
            <a:off x="-5664" y="0"/>
            <a:ext cx="1285103" cy="6858000"/>
          </a:xfrm>
          <a:solidFill>
            <a:srgbClr val="6D1F7E">
              <a:alpha val="54000"/>
            </a:srgbClr>
          </a:solid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934640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Large statistic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8650" y="1753049"/>
            <a:ext cx="2960370" cy="4312024"/>
          </a:xfrm>
        </p:spPr>
        <p:txBody>
          <a:bodyPr anchor="b">
            <a:noAutofit/>
          </a:bodyPr>
          <a:lstStyle>
            <a:lvl1pPr algn="ctr">
              <a:defRPr sz="41300" baseline="0"/>
            </a:lvl1pPr>
          </a:lstStyle>
          <a:p>
            <a:r>
              <a:rPr lang="en-US" dirty="0"/>
              <a:t>8</a:t>
            </a:r>
          </a:p>
        </p:txBody>
      </p:sp>
      <p:sp>
        <p:nvSpPr>
          <p:cNvPr id="3" name="Subtitle 2"/>
          <p:cNvSpPr>
            <a:spLocks noGrp="1"/>
          </p:cNvSpPr>
          <p:nvPr>
            <p:ph type="subTitle" idx="1" hasCustomPrompt="1"/>
          </p:nvPr>
        </p:nvSpPr>
        <p:spPr>
          <a:xfrm>
            <a:off x="4069080" y="4114800"/>
            <a:ext cx="3631020" cy="76760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Briefly explain what this number means here.</a:t>
            </a:r>
          </a:p>
        </p:txBody>
      </p:sp>
      <p:sp>
        <p:nvSpPr>
          <p:cNvPr id="4" name="Date Placeholder 3"/>
          <p:cNvSpPr>
            <a:spLocks noGrp="1"/>
          </p:cNvSpPr>
          <p:nvPr>
            <p:ph type="dt" sz="half" idx="10"/>
          </p:nvPr>
        </p:nvSpPr>
        <p:spPr/>
        <p:txBody>
          <a:bodyPr/>
          <a:lstStyle/>
          <a:p>
            <a:fld id="{13E3DE00-3CF6-426B-A08A-EA7981100D16}"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
        <p:nvSpPr>
          <p:cNvPr id="5" name="Rectangle 4"/>
          <p:cNvSpPr/>
          <p:nvPr userDrawn="1"/>
        </p:nvSpPr>
        <p:spPr>
          <a:xfrm>
            <a:off x="0" y="4983480"/>
            <a:ext cx="7920990" cy="114300"/>
          </a:xfrm>
          <a:prstGeom prst="rect">
            <a:avLst/>
          </a:prstGeom>
          <a:solidFill>
            <a:srgbClr val="6D1F7E">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5066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tal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3846466" cy="1112837"/>
          </a:xfrm>
        </p:spPr>
        <p:txBody>
          <a:bodyPr anchor="b"/>
          <a:lstStyle>
            <a:lvl1pPr>
              <a:defRPr sz="3200"/>
            </a:lvl1pPr>
          </a:lstStyle>
          <a:p>
            <a:r>
              <a:rPr lang="en-US" dirty="0"/>
              <a:t>Enter Title Here</a:t>
            </a:r>
          </a:p>
        </p:txBody>
      </p:sp>
      <p:sp>
        <p:nvSpPr>
          <p:cNvPr id="3" name="Picture Placeholder 2"/>
          <p:cNvSpPr>
            <a:spLocks noGrp="1" noChangeAspect="1"/>
          </p:cNvSpPr>
          <p:nvPr>
            <p:ph type="pic" idx="1" hasCustomPrompt="1"/>
          </p:nvPr>
        </p:nvSpPr>
        <p:spPr>
          <a:xfrm>
            <a:off x="4720856" y="0"/>
            <a:ext cx="4423143" cy="5861052"/>
          </a:xfrm>
          <a:no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
        <p:nvSpPr>
          <p:cNvPr id="4" name="Text Placeholder 3"/>
          <p:cNvSpPr>
            <a:spLocks noGrp="1"/>
          </p:cNvSpPr>
          <p:nvPr>
            <p:ph type="body" sz="half" idx="2" hasCustomPrompt="1"/>
          </p:nvPr>
        </p:nvSpPr>
        <p:spPr>
          <a:xfrm>
            <a:off x="629841" y="1743740"/>
            <a:ext cx="3846466" cy="4125248"/>
          </a:xfrm>
        </p:spPr>
        <p:txBody>
          <a:bodyPr>
            <a:normAutofit/>
          </a:bodyPr>
          <a:lstStyle>
            <a:lvl1pPr marL="0" indent="0">
              <a:buNone/>
              <a:defRPr sz="2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your content here.</a:t>
            </a:r>
          </a:p>
        </p:txBody>
      </p:sp>
      <p:sp>
        <p:nvSpPr>
          <p:cNvPr id="5" name="Date Placeholder 4"/>
          <p:cNvSpPr>
            <a:spLocks noGrp="1"/>
          </p:cNvSpPr>
          <p:nvPr>
            <p:ph type="dt" sz="half" idx="10"/>
          </p:nvPr>
        </p:nvSpPr>
        <p:spPr/>
        <p:txBody>
          <a:bodyPr/>
          <a:lstStyle/>
          <a:p>
            <a:fld id="{3E487DE3-FEED-4601-A04D-6558C40CE6EE}" type="datetime1">
              <a:rPr lang="en-US" smtClean="0"/>
              <a:t>6/21/2022</a:t>
            </a:fld>
            <a:endParaRPr lang="en-US" dirty="0"/>
          </a:p>
        </p:txBody>
      </p:sp>
      <p:sp>
        <p:nvSpPr>
          <p:cNvPr id="7" name="Slide Number Placeholder 6"/>
          <p:cNvSpPr>
            <a:spLocks noGrp="1"/>
          </p:cNvSpPr>
          <p:nvPr>
            <p:ph type="sldNum" sz="quarter" idx="12"/>
          </p:nvPr>
        </p:nvSpPr>
        <p:spPr/>
        <p:txBody>
          <a:bodyPr/>
          <a:lstStyle/>
          <a:p>
            <a:fld id="{937CADCA-0A8E-438E-BAE0-49F46BA26809}" type="slidenum">
              <a:rPr lang="en-US" smtClean="0"/>
              <a:t>‹#›</a:t>
            </a:fld>
            <a:endParaRPr lang="en-US" dirty="0"/>
          </a:p>
        </p:txBody>
      </p:sp>
      <p:sp>
        <p:nvSpPr>
          <p:cNvPr id="10" name="Content Placeholder 9"/>
          <p:cNvSpPr>
            <a:spLocks noGrp="1"/>
          </p:cNvSpPr>
          <p:nvPr>
            <p:ph sz="quarter" idx="13" hasCustomPrompt="1"/>
          </p:nvPr>
        </p:nvSpPr>
        <p:spPr>
          <a:xfrm>
            <a:off x="7858897" y="0"/>
            <a:ext cx="1285103" cy="5868988"/>
          </a:xfrm>
          <a:solidFill>
            <a:srgbClr val="6D1F7E">
              <a:alpha val="54000"/>
            </a:srgbClr>
          </a:solid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081694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content and image">
    <p:spTree>
      <p:nvGrpSpPr>
        <p:cNvPr id="1" name=""/>
        <p:cNvGrpSpPr/>
        <p:nvPr/>
      </p:nvGrpSpPr>
      <p:grpSpPr>
        <a:xfrm>
          <a:off x="0" y="0"/>
          <a:ext cx="0" cy="0"/>
          <a:chOff x="0" y="0"/>
          <a:chExt cx="0" cy="0"/>
        </a:xfrm>
      </p:grpSpPr>
      <p:sp>
        <p:nvSpPr>
          <p:cNvPr id="8" name="Rectangle 7"/>
          <p:cNvSpPr/>
          <p:nvPr userDrawn="1"/>
        </p:nvSpPr>
        <p:spPr>
          <a:xfrm>
            <a:off x="8515350" y="2373403"/>
            <a:ext cx="628650" cy="1920240"/>
          </a:xfrm>
          <a:prstGeom prst="rect">
            <a:avLst/>
          </a:prstGeom>
          <a:solidFill>
            <a:srgbClr val="6D1F7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p:txBody>
          <a:bodyPr/>
          <a:lstStyle>
            <a:lvl1pPr>
              <a:defRPr/>
            </a:lvl1pPr>
          </a:lstStyle>
          <a:p>
            <a:r>
              <a:rPr lang="en-US" dirty="0"/>
              <a:t>Enter Title Here</a:t>
            </a:r>
          </a:p>
        </p:txBody>
      </p:sp>
      <p:sp>
        <p:nvSpPr>
          <p:cNvPr id="4" name="Date Placeholder 3"/>
          <p:cNvSpPr>
            <a:spLocks noGrp="1"/>
          </p:cNvSpPr>
          <p:nvPr>
            <p:ph type="dt" sz="half" idx="10"/>
          </p:nvPr>
        </p:nvSpPr>
        <p:spPr/>
        <p:txBody>
          <a:bodyPr/>
          <a:lstStyle/>
          <a:p>
            <a:fld id="{29759B61-EF2C-4E78-A83B-72FAF50D76CA}"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
        <p:nvSpPr>
          <p:cNvPr id="7" name="Content Placeholder 2"/>
          <p:cNvSpPr>
            <a:spLocks noGrp="1"/>
          </p:cNvSpPr>
          <p:nvPr>
            <p:ph idx="1"/>
          </p:nvPr>
        </p:nvSpPr>
        <p:spPr>
          <a:xfrm>
            <a:off x="628650" y="1825625"/>
            <a:ext cx="3959679" cy="3235473"/>
          </a:xfrm>
        </p:spPr>
        <p:txBody>
          <a:bodyPr>
            <a:normAutofit/>
          </a:bodyPr>
          <a:lstStyle/>
          <a:p>
            <a:pPr marL="0" indent="0">
              <a:buNone/>
            </a:pPr>
            <a:r>
              <a:rPr lang="en-US" sz="2400" dirty="0">
                <a:solidFill>
                  <a:schemeClr val="tx1">
                    <a:lumMod val="75000"/>
                    <a:lumOff val="25000"/>
                  </a:schemeClr>
                </a:solidFill>
                <a:latin typeface="Futura" pitchFamily="2" charset="0"/>
              </a:rPr>
              <a:t>Lorem ipsum dolor sit </a:t>
            </a:r>
            <a:r>
              <a:rPr lang="en-US" sz="2400" dirty="0" err="1">
                <a:solidFill>
                  <a:schemeClr val="tx1">
                    <a:lumMod val="75000"/>
                    <a:lumOff val="25000"/>
                  </a:schemeClr>
                </a:solidFill>
                <a:latin typeface="Futura" pitchFamily="2" charset="0"/>
              </a:rPr>
              <a:t>amet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consectetur</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adipiscing</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elit</a:t>
            </a:r>
            <a:r>
              <a:rPr lang="en-US" sz="2400" dirty="0">
                <a:solidFill>
                  <a:schemeClr val="tx1">
                    <a:lumMod val="75000"/>
                    <a:lumOff val="25000"/>
                  </a:schemeClr>
                </a:solidFill>
                <a:latin typeface="Futura" pitchFamily="2" charset="0"/>
              </a:rPr>
              <a:t>. Nunc gravida </a:t>
            </a:r>
            <a:r>
              <a:rPr lang="en-US" sz="2400" dirty="0" err="1">
                <a:solidFill>
                  <a:schemeClr val="tx1">
                    <a:lumMod val="75000"/>
                    <a:lumOff val="25000"/>
                  </a:schemeClr>
                </a:solidFill>
                <a:latin typeface="Futura" pitchFamily="2" charset="0"/>
              </a:rPr>
              <a:t>consequat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elementum</a:t>
            </a:r>
            <a:r>
              <a:rPr lang="en-US" sz="2400" dirty="0">
                <a:solidFill>
                  <a:schemeClr val="tx1">
                    <a:lumMod val="75000"/>
                    <a:lumOff val="25000"/>
                  </a:schemeClr>
                </a:solidFill>
                <a:latin typeface="Futura" pitchFamily="2" charset="0"/>
              </a:rPr>
              <a:t>.</a:t>
            </a:r>
          </a:p>
          <a:p>
            <a:pPr>
              <a:buClr>
                <a:srgbClr val="6D1F7E"/>
              </a:buClr>
            </a:pPr>
            <a:r>
              <a:rPr lang="en-US" sz="2400" dirty="0" err="1">
                <a:solidFill>
                  <a:schemeClr val="tx1">
                    <a:lumMod val="75000"/>
                    <a:lumOff val="25000"/>
                  </a:schemeClr>
                </a:solidFill>
                <a:latin typeface="Futura" pitchFamily="2" charset="0"/>
              </a:rPr>
              <a:t>Sed</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dignissim</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eros</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eget</a:t>
            </a:r>
            <a:endParaRPr lang="en-US" sz="2400" dirty="0">
              <a:solidFill>
                <a:schemeClr val="tx1">
                  <a:lumMod val="75000"/>
                  <a:lumOff val="25000"/>
                </a:schemeClr>
              </a:solidFill>
              <a:latin typeface="Futura" pitchFamily="2" charset="0"/>
            </a:endParaRPr>
          </a:p>
          <a:p>
            <a:pPr>
              <a:buClr>
                <a:srgbClr val="6D1F7E"/>
              </a:buClr>
            </a:pPr>
            <a:r>
              <a:rPr lang="en-US" sz="2400" dirty="0">
                <a:solidFill>
                  <a:schemeClr val="tx1">
                    <a:lumMod val="75000"/>
                    <a:lumOff val="25000"/>
                  </a:schemeClr>
                </a:solidFill>
                <a:latin typeface="Futura" pitchFamily="2" charset="0"/>
              </a:rPr>
              <a:t>Justo </a:t>
            </a:r>
            <a:r>
              <a:rPr lang="en-US" sz="2400" dirty="0" err="1">
                <a:solidFill>
                  <a:schemeClr val="tx1">
                    <a:lumMod val="75000"/>
                    <a:lumOff val="25000"/>
                  </a:schemeClr>
                </a:solidFill>
                <a:latin typeface="Futura" pitchFamily="2" charset="0"/>
              </a:rPr>
              <a:t>urna</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ullamcorper</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turpis</a:t>
            </a:r>
            <a:endParaRPr lang="en-US" sz="2400" dirty="0">
              <a:solidFill>
                <a:schemeClr val="tx1">
                  <a:lumMod val="75000"/>
                  <a:lumOff val="25000"/>
                </a:schemeClr>
              </a:solidFill>
              <a:latin typeface="Futura" pitchFamily="2" charset="0"/>
            </a:endParaRPr>
          </a:p>
          <a:p>
            <a:pPr>
              <a:buClr>
                <a:srgbClr val="6D1F7E"/>
              </a:buClr>
            </a:pPr>
            <a:r>
              <a:rPr lang="en-US" sz="2400" dirty="0" err="1">
                <a:solidFill>
                  <a:schemeClr val="tx1">
                    <a:lumMod val="75000"/>
                    <a:lumOff val="25000"/>
                  </a:schemeClr>
                </a:solidFill>
                <a:latin typeface="Futura" pitchFamily="2" charset="0"/>
              </a:rPr>
              <a:t>Praesent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risus</a:t>
            </a:r>
            <a:r>
              <a:rPr lang="en-US" sz="2400" dirty="0">
                <a:solidFill>
                  <a:schemeClr val="tx1">
                    <a:lumMod val="75000"/>
                    <a:lumOff val="25000"/>
                  </a:schemeClr>
                </a:solidFill>
                <a:latin typeface="Futura" pitchFamily="2" charset="0"/>
              </a:rPr>
              <a:t> mi, </a:t>
            </a:r>
            <a:r>
              <a:rPr lang="en-US" sz="2400" dirty="0" err="1">
                <a:solidFill>
                  <a:schemeClr val="tx1">
                    <a:lumMod val="75000"/>
                    <a:lumOff val="25000"/>
                  </a:schemeClr>
                </a:solidFill>
                <a:latin typeface="Futura" pitchFamily="2" charset="0"/>
              </a:rPr>
              <a:t>placerat</a:t>
            </a:r>
            <a:endParaRPr lang="en-US" sz="2400" dirty="0">
              <a:solidFill>
                <a:schemeClr val="tx1">
                  <a:lumMod val="75000"/>
                  <a:lumOff val="25000"/>
                </a:schemeClr>
              </a:solidFill>
              <a:latin typeface="Futura" pitchFamily="2" charset="0"/>
            </a:endParaRPr>
          </a:p>
          <a:p>
            <a:pPr>
              <a:buClr>
                <a:srgbClr val="6D1F7E"/>
              </a:buClr>
            </a:pPr>
            <a:r>
              <a:rPr lang="en-US" sz="2400" dirty="0" err="1">
                <a:solidFill>
                  <a:schemeClr val="tx1">
                    <a:lumMod val="75000"/>
                    <a:lumOff val="25000"/>
                  </a:schemeClr>
                </a:solidFill>
                <a:latin typeface="Futura" pitchFamily="2" charset="0"/>
              </a:rPr>
              <a:t>Aenean</a:t>
            </a:r>
            <a:r>
              <a:rPr lang="en-US" sz="2400" dirty="0">
                <a:solidFill>
                  <a:schemeClr val="tx1">
                    <a:lumMod val="75000"/>
                    <a:lumOff val="25000"/>
                  </a:schemeClr>
                </a:solidFill>
                <a:latin typeface="Futura" pitchFamily="2" charset="0"/>
              </a:rPr>
              <a:t> ac </a:t>
            </a:r>
            <a:r>
              <a:rPr lang="en-US" sz="2400" dirty="0" err="1">
                <a:solidFill>
                  <a:schemeClr val="tx1">
                    <a:lumMod val="75000"/>
                    <a:lumOff val="25000"/>
                  </a:schemeClr>
                </a:solidFill>
                <a:latin typeface="Futura" pitchFamily="2" charset="0"/>
              </a:rPr>
              <a:t>hendrerit</a:t>
            </a:r>
            <a:r>
              <a:rPr lang="en-US" sz="2400" dirty="0">
                <a:solidFill>
                  <a:schemeClr val="tx1">
                    <a:lumMod val="75000"/>
                    <a:lumOff val="25000"/>
                  </a:schemeClr>
                </a:solidFill>
                <a:latin typeface="Futura" pitchFamily="2" charset="0"/>
              </a:rPr>
              <a:t> dui</a:t>
            </a:r>
          </a:p>
        </p:txBody>
      </p:sp>
      <p:sp>
        <p:nvSpPr>
          <p:cNvPr id="9" name="Picture Placeholder 2"/>
          <p:cNvSpPr>
            <a:spLocks noGrp="1" noChangeAspect="1"/>
          </p:cNvSpPr>
          <p:nvPr>
            <p:ph type="pic" idx="13" hasCustomPrompt="1"/>
          </p:nvPr>
        </p:nvSpPr>
        <p:spPr>
          <a:xfrm>
            <a:off x="5053693" y="1825625"/>
            <a:ext cx="3462848" cy="3015796"/>
          </a:xfrm>
          <a:no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Tree>
    <p:extLst>
      <p:ext uri="{BB962C8B-B14F-4D97-AF65-F5344CB8AC3E}">
        <p14:creationId xmlns:p14="http://schemas.microsoft.com/office/powerpoint/2010/main" val="3655500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8" name="Rectangle 7"/>
          <p:cNvSpPr/>
          <p:nvPr userDrawn="1"/>
        </p:nvSpPr>
        <p:spPr>
          <a:xfrm>
            <a:off x="0" y="2556283"/>
            <a:ext cx="741670" cy="1920240"/>
          </a:xfrm>
          <a:prstGeom prst="rect">
            <a:avLst/>
          </a:prstGeom>
          <a:solidFill>
            <a:srgbClr val="6D1F7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B9C7F4B4-CBE4-4891-A89D-6571E5D01072}"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
        <p:nvSpPr>
          <p:cNvPr id="7" name="Content Placeholder 2"/>
          <p:cNvSpPr>
            <a:spLocks noGrp="1"/>
          </p:cNvSpPr>
          <p:nvPr>
            <p:ph idx="1"/>
          </p:nvPr>
        </p:nvSpPr>
        <p:spPr>
          <a:xfrm>
            <a:off x="4455062" y="2008505"/>
            <a:ext cx="3959679" cy="3015796"/>
          </a:xfrm>
        </p:spPr>
        <p:txBody>
          <a:bodyPr>
            <a:normAutofit/>
          </a:bodyPr>
          <a:lstStyle/>
          <a:p>
            <a:pPr marL="0" indent="0">
              <a:buNone/>
            </a:pPr>
            <a:r>
              <a:rPr lang="en-US" sz="2400" dirty="0">
                <a:solidFill>
                  <a:schemeClr val="tx1">
                    <a:lumMod val="75000"/>
                    <a:lumOff val="25000"/>
                  </a:schemeClr>
                </a:solidFill>
                <a:latin typeface="Futura" pitchFamily="2" charset="0"/>
              </a:rPr>
              <a:t>Lorem ipsum dolor sit </a:t>
            </a:r>
            <a:r>
              <a:rPr lang="en-US" sz="2400" dirty="0" err="1">
                <a:solidFill>
                  <a:schemeClr val="tx1">
                    <a:lumMod val="75000"/>
                    <a:lumOff val="25000"/>
                  </a:schemeClr>
                </a:solidFill>
                <a:latin typeface="Futura" pitchFamily="2" charset="0"/>
              </a:rPr>
              <a:t>amet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consectetur</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adipiscing</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elit</a:t>
            </a:r>
            <a:r>
              <a:rPr lang="en-US" sz="2400" dirty="0">
                <a:solidFill>
                  <a:schemeClr val="tx1">
                    <a:lumMod val="75000"/>
                    <a:lumOff val="25000"/>
                  </a:schemeClr>
                </a:solidFill>
                <a:latin typeface="Futura" pitchFamily="2" charset="0"/>
              </a:rPr>
              <a:t>. Nunc gravida </a:t>
            </a:r>
            <a:r>
              <a:rPr lang="en-US" sz="2400" dirty="0" err="1">
                <a:solidFill>
                  <a:schemeClr val="tx1">
                    <a:lumMod val="75000"/>
                    <a:lumOff val="25000"/>
                  </a:schemeClr>
                </a:solidFill>
                <a:latin typeface="Futura" pitchFamily="2" charset="0"/>
              </a:rPr>
              <a:t>consequat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elementum</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Sed</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dignissim</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eros</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eget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justo</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urna</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ullamcorper</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turpis</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Praesent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risus</a:t>
            </a:r>
            <a:r>
              <a:rPr lang="en-US" sz="2400" dirty="0">
                <a:solidFill>
                  <a:schemeClr val="tx1">
                    <a:lumMod val="75000"/>
                    <a:lumOff val="25000"/>
                  </a:schemeClr>
                </a:solidFill>
                <a:latin typeface="Futura" pitchFamily="2" charset="0"/>
              </a:rPr>
              <a:t> mi, </a:t>
            </a:r>
            <a:r>
              <a:rPr lang="en-US" sz="2400" dirty="0" err="1">
                <a:solidFill>
                  <a:schemeClr val="tx1">
                    <a:lumMod val="75000"/>
                    <a:lumOff val="25000"/>
                  </a:schemeClr>
                </a:solidFill>
                <a:latin typeface="Futura" pitchFamily="2" charset="0"/>
              </a:rPr>
              <a:t>placerat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aenean</a:t>
            </a:r>
            <a:r>
              <a:rPr lang="en-US" sz="2400" dirty="0">
                <a:solidFill>
                  <a:schemeClr val="tx1">
                    <a:lumMod val="75000"/>
                    <a:lumOff val="25000"/>
                  </a:schemeClr>
                </a:solidFill>
                <a:latin typeface="Futura" pitchFamily="2" charset="0"/>
              </a:rPr>
              <a:t> ac </a:t>
            </a:r>
            <a:r>
              <a:rPr lang="en-US" sz="2400" dirty="0" err="1">
                <a:solidFill>
                  <a:schemeClr val="tx1">
                    <a:lumMod val="75000"/>
                    <a:lumOff val="25000"/>
                  </a:schemeClr>
                </a:solidFill>
                <a:latin typeface="Futura" pitchFamily="2" charset="0"/>
              </a:rPr>
              <a:t>hendrerit</a:t>
            </a:r>
            <a:r>
              <a:rPr lang="en-US" sz="2400" dirty="0">
                <a:solidFill>
                  <a:schemeClr val="tx1">
                    <a:lumMod val="75000"/>
                    <a:lumOff val="25000"/>
                  </a:schemeClr>
                </a:solidFill>
                <a:latin typeface="Futura" pitchFamily="2" charset="0"/>
              </a:rPr>
              <a:t> dui.</a:t>
            </a:r>
          </a:p>
        </p:txBody>
      </p:sp>
      <p:sp>
        <p:nvSpPr>
          <p:cNvPr id="9" name="Title 1"/>
          <p:cNvSpPr>
            <a:spLocks noGrp="1"/>
          </p:cNvSpPr>
          <p:nvPr>
            <p:ph type="title"/>
          </p:nvPr>
        </p:nvSpPr>
        <p:spPr>
          <a:xfrm>
            <a:off x="628650" y="365126"/>
            <a:ext cx="7886700" cy="1092971"/>
          </a:xfrm>
        </p:spPr>
        <p:txBody>
          <a:bodyPr/>
          <a:lstStyle/>
          <a:p>
            <a:r>
              <a:rPr lang="en-US"/>
              <a:t>Click to edit Master title style</a:t>
            </a:r>
            <a:endParaRPr lang="en-US" dirty="0"/>
          </a:p>
        </p:txBody>
      </p:sp>
      <p:sp>
        <p:nvSpPr>
          <p:cNvPr id="10" name="Picture Placeholder 2"/>
          <p:cNvSpPr>
            <a:spLocks noGrp="1" noChangeAspect="1"/>
          </p:cNvSpPr>
          <p:nvPr>
            <p:ph type="pic" idx="13" hasCustomPrompt="1"/>
          </p:nvPr>
        </p:nvSpPr>
        <p:spPr>
          <a:xfrm>
            <a:off x="741670" y="2008505"/>
            <a:ext cx="3462848" cy="3015796"/>
          </a:xfrm>
          <a:no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Tree>
    <p:extLst>
      <p:ext uri="{BB962C8B-B14F-4D97-AF65-F5344CB8AC3E}">
        <p14:creationId xmlns:p14="http://schemas.microsoft.com/office/powerpoint/2010/main" val="2248915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with caption">
    <p:spTree>
      <p:nvGrpSpPr>
        <p:cNvPr id="1" name=""/>
        <p:cNvGrpSpPr/>
        <p:nvPr/>
      </p:nvGrpSpPr>
      <p:grpSpPr>
        <a:xfrm>
          <a:off x="0" y="0"/>
          <a:ext cx="0" cy="0"/>
          <a:chOff x="0" y="0"/>
          <a:chExt cx="0" cy="0"/>
        </a:xfrm>
      </p:grpSpPr>
      <p:sp>
        <p:nvSpPr>
          <p:cNvPr id="8" name="Rectangle 7"/>
          <p:cNvSpPr/>
          <p:nvPr userDrawn="1"/>
        </p:nvSpPr>
        <p:spPr>
          <a:xfrm>
            <a:off x="0" y="2456523"/>
            <a:ext cx="9144000" cy="1920240"/>
          </a:xfrm>
          <a:prstGeom prst="rect">
            <a:avLst/>
          </a:prstGeom>
          <a:solidFill>
            <a:srgbClr val="6D1F7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CC81D7F9-FC1D-41EE-9031-48AF3FA047F0}"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
        <p:nvSpPr>
          <p:cNvPr id="9" name="Title 1"/>
          <p:cNvSpPr>
            <a:spLocks noGrp="1"/>
          </p:cNvSpPr>
          <p:nvPr>
            <p:ph type="title"/>
          </p:nvPr>
        </p:nvSpPr>
        <p:spPr>
          <a:xfrm>
            <a:off x="628650" y="365127"/>
            <a:ext cx="7886700" cy="1124632"/>
          </a:xfrm>
        </p:spPr>
        <p:txBody>
          <a:bodyPr/>
          <a:lstStyle/>
          <a:p>
            <a:r>
              <a:rPr lang="en-US" dirty="0"/>
              <a:t>Click to edit Master title style</a:t>
            </a:r>
          </a:p>
        </p:txBody>
      </p:sp>
      <p:sp>
        <p:nvSpPr>
          <p:cNvPr id="10" name="Content Placeholder 2"/>
          <p:cNvSpPr>
            <a:spLocks noGrp="1"/>
          </p:cNvSpPr>
          <p:nvPr>
            <p:ph idx="1"/>
          </p:nvPr>
        </p:nvSpPr>
        <p:spPr>
          <a:xfrm>
            <a:off x="645126" y="5217813"/>
            <a:ext cx="7886700" cy="767442"/>
          </a:xfrm>
        </p:spPr>
        <p:txBody>
          <a:bodyPr>
            <a:normAutofit/>
          </a:bodyPr>
          <a:lstStyle/>
          <a:p>
            <a:pPr marL="0" indent="0">
              <a:buNone/>
            </a:pPr>
            <a:r>
              <a:rPr lang="en-US" sz="2400" dirty="0">
                <a:solidFill>
                  <a:schemeClr val="tx1">
                    <a:lumMod val="75000"/>
                    <a:lumOff val="25000"/>
                  </a:schemeClr>
                </a:solidFill>
                <a:latin typeface="Futura" pitchFamily="2" charset="0"/>
              </a:rPr>
              <a:t>Lorem ipsum dolor sit </a:t>
            </a:r>
            <a:r>
              <a:rPr lang="en-US" sz="2400" dirty="0" err="1">
                <a:solidFill>
                  <a:schemeClr val="tx1">
                    <a:lumMod val="75000"/>
                    <a:lumOff val="25000"/>
                  </a:schemeClr>
                </a:solidFill>
                <a:latin typeface="Futura" pitchFamily="2" charset="0"/>
              </a:rPr>
              <a:t>amet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consectetur</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adipiscing</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elit</a:t>
            </a:r>
            <a:r>
              <a:rPr lang="en-US" sz="2400" dirty="0">
                <a:solidFill>
                  <a:schemeClr val="tx1">
                    <a:lumMod val="75000"/>
                    <a:lumOff val="25000"/>
                  </a:schemeClr>
                </a:solidFill>
                <a:latin typeface="Futura" pitchFamily="2" charset="0"/>
              </a:rPr>
              <a:t>. Nunc gravida </a:t>
            </a:r>
            <a:r>
              <a:rPr lang="en-US" sz="2400" dirty="0" err="1">
                <a:solidFill>
                  <a:schemeClr val="tx1">
                    <a:lumMod val="75000"/>
                    <a:lumOff val="25000"/>
                  </a:schemeClr>
                </a:solidFill>
                <a:latin typeface="Futura" pitchFamily="2" charset="0"/>
              </a:rPr>
              <a:t>consequat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elementum</a:t>
            </a:r>
            <a:r>
              <a:rPr lang="en-US" sz="2400" dirty="0">
                <a:solidFill>
                  <a:schemeClr val="tx1">
                    <a:lumMod val="75000"/>
                    <a:lumOff val="25000"/>
                  </a:schemeClr>
                </a:solidFill>
                <a:latin typeface="Futura" pitchFamily="2" charset="0"/>
              </a:rPr>
              <a:t>.</a:t>
            </a:r>
          </a:p>
        </p:txBody>
      </p:sp>
      <p:sp>
        <p:nvSpPr>
          <p:cNvPr id="7" name="Picture Placeholder 2"/>
          <p:cNvSpPr>
            <a:spLocks noGrp="1" noChangeAspect="1"/>
          </p:cNvSpPr>
          <p:nvPr>
            <p:ph type="pic" idx="13" hasCustomPrompt="1"/>
          </p:nvPr>
        </p:nvSpPr>
        <p:spPr>
          <a:xfrm>
            <a:off x="645126" y="1700859"/>
            <a:ext cx="7886700" cy="3305854"/>
          </a:xfrm>
          <a:no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Tree>
    <p:extLst>
      <p:ext uri="{BB962C8B-B14F-4D97-AF65-F5344CB8AC3E}">
        <p14:creationId xmlns:p14="http://schemas.microsoft.com/office/powerpoint/2010/main" val="2743221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2 images">
    <p:spTree>
      <p:nvGrpSpPr>
        <p:cNvPr id="1" name=""/>
        <p:cNvGrpSpPr/>
        <p:nvPr/>
      </p:nvGrpSpPr>
      <p:grpSpPr>
        <a:xfrm>
          <a:off x="0" y="0"/>
          <a:ext cx="0" cy="0"/>
          <a:chOff x="0" y="0"/>
          <a:chExt cx="0" cy="0"/>
        </a:xfrm>
      </p:grpSpPr>
      <p:sp>
        <p:nvSpPr>
          <p:cNvPr id="12" name="Rectangle 11"/>
          <p:cNvSpPr/>
          <p:nvPr userDrawn="1"/>
        </p:nvSpPr>
        <p:spPr>
          <a:xfrm>
            <a:off x="0" y="3649362"/>
            <a:ext cx="9144000" cy="1252152"/>
          </a:xfrm>
          <a:prstGeom prst="rect">
            <a:avLst/>
          </a:prstGeom>
          <a:solidFill>
            <a:srgbClr val="6D1F7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623E1615-15FC-433E-AD7A-0150AD634F61}"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
        <p:nvSpPr>
          <p:cNvPr id="9" name="Title 1"/>
          <p:cNvSpPr>
            <a:spLocks noGrp="1"/>
          </p:cNvSpPr>
          <p:nvPr>
            <p:ph type="title"/>
          </p:nvPr>
        </p:nvSpPr>
        <p:spPr>
          <a:xfrm>
            <a:off x="628650" y="365127"/>
            <a:ext cx="7886700" cy="1031188"/>
          </a:xfrm>
        </p:spPr>
        <p:txBody>
          <a:bodyPr/>
          <a:lstStyle/>
          <a:p>
            <a:r>
              <a:rPr lang="en-US" dirty="0"/>
              <a:t>Click to edit Master title style</a:t>
            </a:r>
          </a:p>
        </p:txBody>
      </p:sp>
      <p:sp>
        <p:nvSpPr>
          <p:cNvPr id="8" name="Content Placeholder 2"/>
          <p:cNvSpPr>
            <a:spLocks noGrp="1"/>
          </p:cNvSpPr>
          <p:nvPr>
            <p:ph idx="1"/>
          </p:nvPr>
        </p:nvSpPr>
        <p:spPr>
          <a:xfrm>
            <a:off x="628650" y="1760082"/>
            <a:ext cx="7886700" cy="767442"/>
          </a:xfrm>
        </p:spPr>
        <p:txBody>
          <a:bodyPr>
            <a:normAutofit/>
          </a:bodyPr>
          <a:lstStyle/>
          <a:p>
            <a:pPr marL="0" indent="0">
              <a:buNone/>
            </a:pPr>
            <a:r>
              <a:rPr lang="en-US" sz="2400" dirty="0">
                <a:solidFill>
                  <a:schemeClr val="tx1">
                    <a:lumMod val="75000"/>
                    <a:lumOff val="25000"/>
                  </a:schemeClr>
                </a:solidFill>
                <a:latin typeface="Futura" pitchFamily="2" charset="0"/>
              </a:rPr>
              <a:t>Lorem ipsum dolor sit </a:t>
            </a:r>
            <a:r>
              <a:rPr lang="en-US" sz="2400" dirty="0" err="1">
                <a:solidFill>
                  <a:schemeClr val="tx1">
                    <a:lumMod val="75000"/>
                    <a:lumOff val="25000"/>
                  </a:schemeClr>
                </a:solidFill>
                <a:latin typeface="Futura" pitchFamily="2" charset="0"/>
              </a:rPr>
              <a:t>amet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consectetur</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adipiscing</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elit</a:t>
            </a:r>
            <a:r>
              <a:rPr lang="en-US" sz="2400" dirty="0">
                <a:solidFill>
                  <a:schemeClr val="tx1">
                    <a:lumMod val="75000"/>
                    <a:lumOff val="25000"/>
                  </a:schemeClr>
                </a:solidFill>
                <a:latin typeface="Futura" pitchFamily="2" charset="0"/>
              </a:rPr>
              <a:t>. Nunc gravida </a:t>
            </a:r>
            <a:r>
              <a:rPr lang="en-US" sz="2400" dirty="0" err="1">
                <a:solidFill>
                  <a:schemeClr val="tx1">
                    <a:lumMod val="75000"/>
                    <a:lumOff val="25000"/>
                  </a:schemeClr>
                </a:solidFill>
                <a:latin typeface="Futura" pitchFamily="2" charset="0"/>
              </a:rPr>
              <a:t>consequat</a:t>
            </a:r>
            <a:r>
              <a:rPr lang="en-US" sz="2400" dirty="0">
                <a:solidFill>
                  <a:schemeClr val="tx1">
                    <a:lumMod val="75000"/>
                    <a:lumOff val="25000"/>
                  </a:schemeClr>
                </a:solidFill>
                <a:latin typeface="Futura" pitchFamily="2" charset="0"/>
              </a:rPr>
              <a:t> </a:t>
            </a:r>
            <a:r>
              <a:rPr lang="en-US" sz="2400" dirty="0" err="1">
                <a:solidFill>
                  <a:schemeClr val="tx1">
                    <a:lumMod val="75000"/>
                    <a:lumOff val="25000"/>
                  </a:schemeClr>
                </a:solidFill>
                <a:latin typeface="Futura" pitchFamily="2" charset="0"/>
              </a:rPr>
              <a:t>elementum</a:t>
            </a:r>
            <a:r>
              <a:rPr lang="en-US" sz="2400" dirty="0">
                <a:solidFill>
                  <a:schemeClr val="tx1">
                    <a:lumMod val="75000"/>
                    <a:lumOff val="25000"/>
                  </a:schemeClr>
                </a:solidFill>
                <a:latin typeface="Futura" pitchFamily="2" charset="0"/>
              </a:rPr>
              <a:t>.</a:t>
            </a:r>
          </a:p>
        </p:txBody>
      </p:sp>
      <p:sp>
        <p:nvSpPr>
          <p:cNvPr id="10" name="Picture Placeholder 2"/>
          <p:cNvSpPr>
            <a:spLocks noGrp="1" noChangeAspect="1"/>
          </p:cNvSpPr>
          <p:nvPr>
            <p:ph type="pic" idx="13" hasCustomPrompt="1"/>
          </p:nvPr>
        </p:nvSpPr>
        <p:spPr>
          <a:xfrm>
            <a:off x="628650" y="2840434"/>
            <a:ext cx="3733799" cy="2775857"/>
          </a:xfrm>
          <a:no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
        <p:nvSpPr>
          <p:cNvPr id="11" name="Picture Placeholder 2"/>
          <p:cNvSpPr>
            <a:spLocks noGrp="1" noChangeAspect="1"/>
          </p:cNvSpPr>
          <p:nvPr>
            <p:ph type="pic" idx="14" hasCustomPrompt="1"/>
          </p:nvPr>
        </p:nvSpPr>
        <p:spPr>
          <a:xfrm>
            <a:off x="4781551" y="2833006"/>
            <a:ext cx="3733799" cy="2775857"/>
          </a:xfrm>
          <a:no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Tree>
    <p:extLst>
      <p:ext uri="{BB962C8B-B14F-4D97-AF65-F5344CB8AC3E}">
        <p14:creationId xmlns:p14="http://schemas.microsoft.com/office/powerpoint/2010/main" val="1575459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bullet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CE80DF9-1557-4B4E-9954-01BA48BA86AB}"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
        <p:nvSpPr>
          <p:cNvPr id="9" name="Title 1"/>
          <p:cNvSpPr>
            <a:spLocks noGrp="1"/>
          </p:cNvSpPr>
          <p:nvPr>
            <p:ph type="title"/>
          </p:nvPr>
        </p:nvSpPr>
        <p:spPr>
          <a:xfrm>
            <a:off x="628650" y="365127"/>
            <a:ext cx="7886700" cy="1130042"/>
          </a:xfrm>
        </p:spPr>
        <p:txBody>
          <a:bodyPr/>
          <a:lstStyle/>
          <a:p>
            <a:r>
              <a:rPr lang="en-US" dirty="0"/>
              <a:t>Click to edit Master title style</a:t>
            </a:r>
          </a:p>
        </p:txBody>
      </p:sp>
      <p:sp>
        <p:nvSpPr>
          <p:cNvPr id="10" name="Content Placeholder 2"/>
          <p:cNvSpPr>
            <a:spLocks noGrp="1"/>
          </p:cNvSpPr>
          <p:nvPr>
            <p:ph idx="1"/>
          </p:nvPr>
        </p:nvSpPr>
        <p:spPr>
          <a:xfrm>
            <a:off x="628650" y="1825625"/>
            <a:ext cx="7886700" cy="4351338"/>
          </a:xfrm>
        </p:spPr>
        <p:txBody>
          <a:bodyPr>
            <a:normAutofit/>
          </a:bodyPr>
          <a:lstStyle/>
          <a:p>
            <a:pPr marL="0" indent="0">
              <a:buNone/>
            </a:pPr>
            <a:r>
              <a:rPr lang="en-US" sz="2200" dirty="0">
                <a:solidFill>
                  <a:schemeClr val="tx1">
                    <a:lumMod val="75000"/>
                    <a:lumOff val="25000"/>
                  </a:schemeClr>
                </a:solidFill>
                <a:latin typeface="Futura" pitchFamily="2" charset="0"/>
              </a:rPr>
              <a:t>Dolor sit </a:t>
            </a:r>
            <a:r>
              <a:rPr lang="en-US" sz="2200" dirty="0" err="1">
                <a:solidFill>
                  <a:schemeClr val="tx1">
                    <a:lumMod val="75000"/>
                    <a:lumOff val="25000"/>
                  </a:schemeClr>
                </a:solidFill>
                <a:latin typeface="Futura" pitchFamily="2" charset="0"/>
              </a:rPr>
              <a:t>amet</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consectetur</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adipiscing</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elit</a:t>
            </a:r>
            <a:r>
              <a:rPr lang="en-US" sz="2200" dirty="0">
                <a:solidFill>
                  <a:schemeClr val="tx1">
                    <a:lumMod val="75000"/>
                    <a:lumOff val="25000"/>
                  </a:schemeClr>
                </a:solidFill>
                <a:latin typeface="Futura" pitchFamily="2" charset="0"/>
              </a:rPr>
              <a:t>. Nunc gravida </a:t>
            </a:r>
            <a:r>
              <a:rPr lang="en-US" sz="2200" dirty="0" err="1">
                <a:solidFill>
                  <a:schemeClr val="tx1">
                    <a:lumMod val="75000"/>
                    <a:lumOff val="25000"/>
                  </a:schemeClr>
                </a:solidFill>
                <a:latin typeface="Futura" pitchFamily="2" charset="0"/>
              </a:rPr>
              <a:t>consequat</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elementum</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Vestibulum</a:t>
            </a:r>
            <a:r>
              <a:rPr lang="en-US" sz="2200" dirty="0">
                <a:solidFill>
                  <a:schemeClr val="tx1">
                    <a:lumMod val="75000"/>
                    <a:lumOff val="25000"/>
                  </a:schemeClr>
                </a:solidFill>
                <a:latin typeface="Futura" pitchFamily="2" charset="0"/>
              </a:rPr>
              <a:t> libero </a:t>
            </a:r>
            <a:r>
              <a:rPr lang="en-US" sz="2200" dirty="0" err="1">
                <a:solidFill>
                  <a:schemeClr val="tx1">
                    <a:lumMod val="75000"/>
                    <a:lumOff val="25000"/>
                  </a:schemeClr>
                </a:solidFill>
                <a:latin typeface="Futura" pitchFamily="2" charset="0"/>
              </a:rPr>
              <a:t>erat</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molestie</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vel</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rhoncus</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quis</a:t>
            </a:r>
            <a:r>
              <a:rPr lang="en-US" sz="2200" dirty="0">
                <a:solidFill>
                  <a:schemeClr val="tx1">
                    <a:lumMod val="75000"/>
                    <a:lumOff val="25000"/>
                  </a:schemeClr>
                </a:solidFill>
                <a:latin typeface="Futura" pitchFamily="2" charset="0"/>
              </a:rPr>
              <a:t>, tempus. </a:t>
            </a:r>
          </a:p>
          <a:p>
            <a:pPr>
              <a:buClr>
                <a:srgbClr val="6D1F7E"/>
              </a:buClr>
            </a:pPr>
            <a:r>
              <a:rPr lang="en-US" sz="2200" dirty="0" err="1">
                <a:solidFill>
                  <a:schemeClr val="tx1">
                    <a:lumMod val="75000"/>
                    <a:lumOff val="25000"/>
                  </a:schemeClr>
                </a:solidFill>
                <a:latin typeface="Futura" pitchFamily="2" charset="0"/>
              </a:rPr>
              <a:t>Sed</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dignissim</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eros</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eget</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vestibulum</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condimentum</a:t>
            </a:r>
            <a:r>
              <a:rPr lang="en-US" sz="2200" dirty="0">
                <a:solidFill>
                  <a:schemeClr val="tx1">
                    <a:lumMod val="75000"/>
                    <a:lumOff val="25000"/>
                  </a:schemeClr>
                </a:solidFill>
                <a:latin typeface="Futura" pitchFamily="2" charset="0"/>
              </a:rPr>
              <a:t> </a:t>
            </a:r>
          </a:p>
          <a:p>
            <a:pPr>
              <a:buClr>
                <a:srgbClr val="6D1F7E"/>
              </a:buClr>
            </a:pPr>
            <a:r>
              <a:rPr lang="en-US" sz="2200" dirty="0">
                <a:solidFill>
                  <a:schemeClr val="tx1">
                    <a:lumMod val="75000"/>
                    <a:lumOff val="25000"/>
                  </a:schemeClr>
                </a:solidFill>
                <a:latin typeface="Futura" pitchFamily="2" charset="0"/>
              </a:rPr>
              <a:t>Justo </a:t>
            </a:r>
            <a:r>
              <a:rPr lang="en-US" sz="2200" dirty="0" err="1">
                <a:solidFill>
                  <a:schemeClr val="tx1">
                    <a:lumMod val="75000"/>
                    <a:lumOff val="25000"/>
                  </a:schemeClr>
                </a:solidFill>
                <a:latin typeface="Futura" pitchFamily="2" charset="0"/>
              </a:rPr>
              <a:t>urna</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ullamcorper</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turpis</a:t>
            </a:r>
            <a:r>
              <a:rPr lang="en-US" sz="2200" dirty="0">
                <a:solidFill>
                  <a:schemeClr val="tx1">
                    <a:lumMod val="75000"/>
                    <a:lumOff val="25000"/>
                  </a:schemeClr>
                </a:solidFill>
                <a:latin typeface="Futura" pitchFamily="2" charset="0"/>
              </a:rPr>
              <a:t> </a:t>
            </a:r>
          </a:p>
          <a:p>
            <a:pPr lvl="1">
              <a:buClr>
                <a:srgbClr val="6D1F7E"/>
              </a:buClr>
            </a:pPr>
            <a:r>
              <a:rPr lang="en-US" sz="1800" dirty="0" err="1">
                <a:solidFill>
                  <a:schemeClr val="tx1">
                    <a:lumMod val="75000"/>
                    <a:lumOff val="25000"/>
                  </a:schemeClr>
                </a:solidFill>
                <a:latin typeface="Futura" pitchFamily="2" charset="0"/>
              </a:rPr>
              <a:t>Quis</a:t>
            </a:r>
            <a:r>
              <a:rPr lang="en-US" sz="1800" dirty="0">
                <a:solidFill>
                  <a:schemeClr val="tx1">
                    <a:lumMod val="75000"/>
                    <a:lumOff val="25000"/>
                  </a:schemeClr>
                </a:solidFill>
                <a:latin typeface="Futura" pitchFamily="2" charset="0"/>
              </a:rPr>
              <a:t> </a:t>
            </a:r>
            <a:r>
              <a:rPr lang="en-US" sz="1800" dirty="0" err="1">
                <a:solidFill>
                  <a:schemeClr val="tx1">
                    <a:lumMod val="75000"/>
                    <a:lumOff val="25000"/>
                  </a:schemeClr>
                </a:solidFill>
                <a:latin typeface="Futura" pitchFamily="2" charset="0"/>
              </a:rPr>
              <a:t>lobortis</a:t>
            </a:r>
            <a:r>
              <a:rPr lang="en-US" sz="1800" dirty="0">
                <a:solidFill>
                  <a:schemeClr val="tx1">
                    <a:lumMod val="75000"/>
                    <a:lumOff val="25000"/>
                  </a:schemeClr>
                </a:solidFill>
                <a:latin typeface="Futura" pitchFamily="2" charset="0"/>
              </a:rPr>
              <a:t> </a:t>
            </a:r>
            <a:r>
              <a:rPr lang="en-US" sz="1800" dirty="0" err="1">
                <a:solidFill>
                  <a:schemeClr val="tx1">
                    <a:lumMod val="75000"/>
                    <a:lumOff val="25000"/>
                  </a:schemeClr>
                </a:solidFill>
                <a:latin typeface="Futura" pitchFamily="2" charset="0"/>
              </a:rPr>
              <a:t>felis</a:t>
            </a:r>
            <a:r>
              <a:rPr lang="en-US" sz="1800" dirty="0">
                <a:solidFill>
                  <a:schemeClr val="tx1">
                    <a:lumMod val="75000"/>
                    <a:lumOff val="25000"/>
                  </a:schemeClr>
                </a:solidFill>
                <a:latin typeface="Futura" pitchFamily="2" charset="0"/>
              </a:rPr>
              <a:t> mi non dolor.</a:t>
            </a:r>
          </a:p>
          <a:p>
            <a:pPr lvl="1">
              <a:buClr>
                <a:srgbClr val="6D1F7E"/>
              </a:buClr>
            </a:pPr>
            <a:r>
              <a:rPr lang="en-US" sz="1800" dirty="0" err="1">
                <a:solidFill>
                  <a:schemeClr val="tx1">
                    <a:lumMod val="75000"/>
                    <a:lumOff val="25000"/>
                  </a:schemeClr>
                </a:solidFill>
                <a:latin typeface="Futura" pitchFamily="2" charset="0"/>
              </a:rPr>
              <a:t>Praesent</a:t>
            </a:r>
            <a:r>
              <a:rPr lang="en-US" sz="1800" dirty="0">
                <a:solidFill>
                  <a:schemeClr val="tx1">
                    <a:lumMod val="75000"/>
                    <a:lumOff val="25000"/>
                  </a:schemeClr>
                </a:solidFill>
                <a:latin typeface="Futura" pitchFamily="2" charset="0"/>
              </a:rPr>
              <a:t> </a:t>
            </a:r>
            <a:r>
              <a:rPr lang="en-US" sz="1800" dirty="0" err="1">
                <a:solidFill>
                  <a:schemeClr val="tx1">
                    <a:lumMod val="75000"/>
                    <a:lumOff val="25000"/>
                  </a:schemeClr>
                </a:solidFill>
                <a:latin typeface="Futura" pitchFamily="2" charset="0"/>
              </a:rPr>
              <a:t>risus</a:t>
            </a:r>
            <a:r>
              <a:rPr lang="en-US" sz="1800" dirty="0">
                <a:solidFill>
                  <a:schemeClr val="tx1">
                    <a:lumMod val="75000"/>
                    <a:lumOff val="25000"/>
                  </a:schemeClr>
                </a:solidFill>
                <a:latin typeface="Futura" pitchFamily="2" charset="0"/>
              </a:rPr>
              <a:t> mi, </a:t>
            </a:r>
            <a:r>
              <a:rPr lang="en-US" sz="1800" dirty="0" err="1">
                <a:solidFill>
                  <a:schemeClr val="tx1">
                    <a:lumMod val="75000"/>
                    <a:lumOff val="25000"/>
                  </a:schemeClr>
                </a:solidFill>
                <a:latin typeface="Futura" pitchFamily="2" charset="0"/>
              </a:rPr>
              <a:t>placerat</a:t>
            </a:r>
            <a:r>
              <a:rPr lang="en-US" sz="1800" dirty="0">
                <a:solidFill>
                  <a:schemeClr val="tx1">
                    <a:lumMod val="75000"/>
                    <a:lumOff val="25000"/>
                  </a:schemeClr>
                </a:solidFill>
                <a:latin typeface="Futura" pitchFamily="2" charset="0"/>
              </a:rPr>
              <a:t> </a:t>
            </a:r>
            <a:r>
              <a:rPr lang="en-US" sz="1800" dirty="0" err="1">
                <a:solidFill>
                  <a:schemeClr val="tx1">
                    <a:lumMod val="75000"/>
                    <a:lumOff val="25000"/>
                  </a:schemeClr>
                </a:solidFill>
                <a:latin typeface="Futura" pitchFamily="2" charset="0"/>
              </a:rPr>
              <a:t>nec</a:t>
            </a:r>
            <a:r>
              <a:rPr lang="en-US" sz="1800" dirty="0">
                <a:solidFill>
                  <a:schemeClr val="tx1">
                    <a:lumMod val="75000"/>
                    <a:lumOff val="25000"/>
                  </a:schemeClr>
                </a:solidFill>
                <a:latin typeface="Futura" pitchFamily="2" charset="0"/>
              </a:rPr>
              <a:t> </a:t>
            </a:r>
            <a:r>
              <a:rPr lang="en-US" sz="1800" dirty="0" err="1">
                <a:solidFill>
                  <a:schemeClr val="tx1">
                    <a:lumMod val="75000"/>
                    <a:lumOff val="25000"/>
                  </a:schemeClr>
                </a:solidFill>
                <a:latin typeface="Futura" pitchFamily="2" charset="0"/>
              </a:rPr>
              <a:t>neque</a:t>
            </a:r>
            <a:r>
              <a:rPr lang="en-US" sz="1800" dirty="0">
                <a:solidFill>
                  <a:schemeClr val="tx1">
                    <a:lumMod val="75000"/>
                    <a:lumOff val="25000"/>
                  </a:schemeClr>
                </a:solidFill>
                <a:latin typeface="Futura" pitchFamily="2" charset="0"/>
              </a:rPr>
              <a:t> </a:t>
            </a:r>
            <a:r>
              <a:rPr lang="en-US" sz="1800" dirty="0" err="1">
                <a:solidFill>
                  <a:schemeClr val="tx1">
                    <a:lumMod val="75000"/>
                    <a:lumOff val="25000"/>
                  </a:schemeClr>
                </a:solidFill>
                <a:latin typeface="Futura" pitchFamily="2" charset="0"/>
              </a:rPr>
              <a:t>eget</a:t>
            </a:r>
            <a:r>
              <a:rPr lang="en-US" sz="1800" dirty="0">
                <a:solidFill>
                  <a:schemeClr val="tx1">
                    <a:lumMod val="75000"/>
                    <a:lumOff val="25000"/>
                  </a:schemeClr>
                </a:solidFill>
                <a:latin typeface="Futura" pitchFamily="2" charset="0"/>
              </a:rPr>
              <a:t>, </a:t>
            </a:r>
            <a:r>
              <a:rPr lang="en-US" sz="1800" dirty="0" err="1">
                <a:solidFill>
                  <a:schemeClr val="tx1">
                    <a:lumMod val="75000"/>
                    <a:lumOff val="25000"/>
                  </a:schemeClr>
                </a:solidFill>
                <a:latin typeface="Futura" pitchFamily="2" charset="0"/>
              </a:rPr>
              <a:t>euismod</a:t>
            </a:r>
            <a:r>
              <a:rPr lang="en-US" sz="1800" dirty="0">
                <a:solidFill>
                  <a:schemeClr val="tx1">
                    <a:lumMod val="75000"/>
                    <a:lumOff val="25000"/>
                  </a:schemeClr>
                </a:solidFill>
                <a:latin typeface="Futura" pitchFamily="2" charset="0"/>
              </a:rPr>
              <a:t> </a:t>
            </a:r>
            <a:r>
              <a:rPr lang="en-US" sz="1800" dirty="0" err="1">
                <a:solidFill>
                  <a:schemeClr val="tx1">
                    <a:lumMod val="75000"/>
                    <a:lumOff val="25000"/>
                  </a:schemeClr>
                </a:solidFill>
                <a:latin typeface="Futura" pitchFamily="2" charset="0"/>
              </a:rPr>
              <a:t>sodales</a:t>
            </a:r>
            <a:r>
              <a:rPr lang="en-US" sz="1800" dirty="0">
                <a:solidFill>
                  <a:schemeClr val="tx1">
                    <a:lumMod val="75000"/>
                    <a:lumOff val="25000"/>
                  </a:schemeClr>
                </a:solidFill>
                <a:latin typeface="Futura" pitchFamily="2" charset="0"/>
              </a:rPr>
              <a:t> lorem. </a:t>
            </a:r>
          </a:p>
          <a:p>
            <a:pPr marL="0" indent="0">
              <a:spcBef>
                <a:spcPts val="1800"/>
              </a:spcBef>
              <a:buClr>
                <a:srgbClr val="B2BB1C"/>
              </a:buClr>
              <a:buNone/>
            </a:pPr>
            <a:r>
              <a:rPr lang="en-US" sz="2400" dirty="0">
                <a:solidFill>
                  <a:schemeClr val="tx1">
                    <a:lumMod val="75000"/>
                    <a:lumOff val="25000"/>
                  </a:schemeClr>
                </a:solidFill>
                <a:latin typeface="FuturaMed" pitchFamily="2" charset="0"/>
              </a:rPr>
              <a:t>Lorem ipsum </a:t>
            </a:r>
          </a:p>
          <a:p>
            <a:pPr marL="0" indent="0">
              <a:spcBef>
                <a:spcPts val="600"/>
              </a:spcBef>
              <a:buNone/>
            </a:pPr>
            <a:r>
              <a:rPr lang="en-US" sz="2200" dirty="0">
                <a:solidFill>
                  <a:schemeClr val="tx1">
                    <a:lumMod val="75000"/>
                    <a:lumOff val="25000"/>
                  </a:schemeClr>
                </a:solidFill>
                <a:latin typeface="Futura" pitchFamily="2" charset="0"/>
              </a:rPr>
              <a:t>Nam </a:t>
            </a:r>
            <a:r>
              <a:rPr lang="en-US" sz="2200" dirty="0" err="1">
                <a:solidFill>
                  <a:schemeClr val="tx1">
                    <a:lumMod val="75000"/>
                    <a:lumOff val="25000"/>
                  </a:schemeClr>
                </a:solidFill>
                <a:latin typeface="Futura" pitchFamily="2" charset="0"/>
              </a:rPr>
              <a:t>eu</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fermentum</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orci</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Aenean</a:t>
            </a:r>
            <a:r>
              <a:rPr lang="en-US" sz="2200" dirty="0">
                <a:solidFill>
                  <a:schemeClr val="tx1">
                    <a:lumMod val="75000"/>
                    <a:lumOff val="25000"/>
                  </a:schemeClr>
                </a:solidFill>
                <a:latin typeface="Futura" pitchFamily="2" charset="0"/>
              </a:rPr>
              <a:t> ac </a:t>
            </a:r>
            <a:r>
              <a:rPr lang="en-US" sz="2200" dirty="0" err="1">
                <a:solidFill>
                  <a:schemeClr val="tx1">
                    <a:lumMod val="75000"/>
                    <a:lumOff val="25000"/>
                  </a:schemeClr>
                </a:solidFill>
                <a:latin typeface="Futura" pitchFamily="2" charset="0"/>
              </a:rPr>
              <a:t>hendrerit</a:t>
            </a:r>
            <a:r>
              <a:rPr lang="en-US" sz="2200" dirty="0">
                <a:solidFill>
                  <a:schemeClr val="tx1">
                    <a:lumMod val="75000"/>
                    <a:lumOff val="25000"/>
                  </a:schemeClr>
                </a:solidFill>
                <a:latin typeface="Futura" pitchFamily="2" charset="0"/>
              </a:rPr>
              <a:t> dui. </a:t>
            </a:r>
            <a:r>
              <a:rPr lang="en-US" sz="2200" dirty="0" err="1">
                <a:solidFill>
                  <a:schemeClr val="tx1">
                    <a:lumMod val="75000"/>
                    <a:lumOff val="25000"/>
                  </a:schemeClr>
                </a:solidFill>
                <a:latin typeface="Futura" pitchFamily="2" charset="0"/>
              </a:rPr>
              <a:t>Curabitur</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eleifend</a:t>
            </a:r>
            <a:r>
              <a:rPr lang="en-US" sz="2200" dirty="0">
                <a:solidFill>
                  <a:schemeClr val="tx1">
                    <a:lumMod val="75000"/>
                    <a:lumOff val="25000"/>
                  </a:schemeClr>
                </a:solidFill>
                <a:latin typeface="Futura" pitchFamily="2" charset="0"/>
              </a:rPr>
              <a:t> lorem </a:t>
            </a:r>
            <a:r>
              <a:rPr lang="en-US" sz="2200" dirty="0" err="1">
                <a:solidFill>
                  <a:schemeClr val="tx1">
                    <a:lumMod val="75000"/>
                    <a:lumOff val="25000"/>
                  </a:schemeClr>
                </a:solidFill>
                <a:latin typeface="Futura" pitchFamily="2" charset="0"/>
              </a:rPr>
              <a:t>eros</a:t>
            </a:r>
            <a:r>
              <a:rPr lang="en-US" sz="2200" dirty="0">
                <a:solidFill>
                  <a:schemeClr val="tx1">
                    <a:lumMod val="75000"/>
                    <a:lumOff val="25000"/>
                  </a:schemeClr>
                </a:solidFill>
                <a:latin typeface="Futura" pitchFamily="2" charset="0"/>
              </a:rPr>
              <a:t>, non </a:t>
            </a:r>
            <a:r>
              <a:rPr lang="en-US" sz="2200" dirty="0" err="1">
                <a:solidFill>
                  <a:schemeClr val="tx1">
                    <a:lumMod val="75000"/>
                    <a:lumOff val="25000"/>
                  </a:schemeClr>
                </a:solidFill>
                <a:latin typeface="Futura" pitchFamily="2" charset="0"/>
              </a:rPr>
              <a:t>iaculis</a:t>
            </a:r>
            <a:r>
              <a:rPr lang="en-US" sz="2200" dirty="0">
                <a:solidFill>
                  <a:schemeClr val="tx1">
                    <a:lumMod val="75000"/>
                    <a:lumOff val="25000"/>
                  </a:schemeClr>
                </a:solidFill>
                <a:latin typeface="Futura" pitchFamily="2" charset="0"/>
              </a:rPr>
              <a:t> dolor </a:t>
            </a:r>
            <a:r>
              <a:rPr lang="en-US" sz="2200" dirty="0" err="1">
                <a:solidFill>
                  <a:schemeClr val="tx1">
                    <a:lumMod val="75000"/>
                    <a:lumOff val="25000"/>
                  </a:schemeClr>
                </a:solidFill>
                <a:latin typeface="Futura" pitchFamily="2" charset="0"/>
              </a:rPr>
              <a:t>consectetur</a:t>
            </a:r>
            <a:r>
              <a:rPr lang="en-US" sz="2200" dirty="0">
                <a:solidFill>
                  <a:schemeClr val="tx1">
                    <a:lumMod val="75000"/>
                    <a:lumOff val="25000"/>
                  </a:schemeClr>
                </a:solidFill>
                <a:latin typeface="Futura" pitchFamily="2" charset="0"/>
              </a:rPr>
              <a:t> ac. Maecenas ac </a:t>
            </a:r>
            <a:r>
              <a:rPr lang="en-US" sz="2200" dirty="0" err="1">
                <a:solidFill>
                  <a:schemeClr val="tx1">
                    <a:lumMod val="75000"/>
                    <a:lumOff val="25000"/>
                  </a:schemeClr>
                </a:solidFill>
                <a:latin typeface="Futura" pitchFamily="2" charset="0"/>
              </a:rPr>
              <a:t>euismod</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hendrerit</a:t>
            </a:r>
            <a:r>
              <a:rPr lang="en-US" sz="2200" dirty="0">
                <a:solidFill>
                  <a:schemeClr val="tx1">
                    <a:lumMod val="75000"/>
                    <a:lumOff val="25000"/>
                  </a:schemeClr>
                </a:solidFill>
                <a:latin typeface="Futura" pitchFamily="2" charset="0"/>
              </a:rPr>
              <a:t> </a:t>
            </a:r>
            <a:r>
              <a:rPr lang="en-US" sz="2200" dirty="0" err="1">
                <a:solidFill>
                  <a:schemeClr val="tx1">
                    <a:lumMod val="75000"/>
                    <a:lumOff val="25000"/>
                  </a:schemeClr>
                </a:solidFill>
                <a:latin typeface="Futura" pitchFamily="2" charset="0"/>
              </a:rPr>
              <a:t>nibh</a:t>
            </a:r>
            <a:r>
              <a:rPr lang="en-US" sz="2200" dirty="0">
                <a:solidFill>
                  <a:schemeClr val="tx1">
                    <a:lumMod val="75000"/>
                    <a:lumOff val="25000"/>
                  </a:schemeClr>
                </a:solidFill>
                <a:latin typeface="Futura" pitchFamily="2" charset="0"/>
              </a:rPr>
              <a:t>. </a:t>
            </a:r>
          </a:p>
        </p:txBody>
      </p:sp>
    </p:spTree>
    <p:extLst>
      <p:ext uri="{BB962C8B-B14F-4D97-AF65-F5344CB8AC3E}">
        <p14:creationId xmlns:p14="http://schemas.microsoft.com/office/powerpoint/2010/main" val="3126154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A9F0DAA-B1A8-43C5-A904-9F635D3FBB4A}"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
        <p:nvSpPr>
          <p:cNvPr id="9" name="Title 1"/>
          <p:cNvSpPr>
            <a:spLocks noGrp="1"/>
          </p:cNvSpPr>
          <p:nvPr>
            <p:ph type="title" hasCustomPrompt="1"/>
          </p:nvPr>
        </p:nvSpPr>
        <p:spPr>
          <a:xfrm>
            <a:off x="628650" y="365127"/>
            <a:ext cx="7886700" cy="1105328"/>
          </a:xfrm>
        </p:spPr>
        <p:txBody>
          <a:bodyPr/>
          <a:lstStyle>
            <a:lvl1pPr>
              <a:defRPr baseline="0"/>
            </a:lvl1pPr>
          </a:lstStyle>
          <a:p>
            <a:r>
              <a:rPr lang="en-US" dirty="0"/>
              <a:t>Contact Information</a:t>
            </a:r>
          </a:p>
        </p:txBody>
      </p:sp>
      <p:sp>
        <p:nvSpPr>
          <p:cNvPr id="10" name="Content Placeholder 2"/>
          <p:cNvSpPr>
            <a:spLocks noGrp="1"/>
          </p:cNvSpPr>
          <p:nvPr>
            <p:ph idx="1" hasCustomPrompt="1"/>
          </p:nvPr>
        </p:nvSpPr>
        <p:spPr>
          <a:xfrm>
            <a:off x="628650" y="1664984"/>
            <a:ext cx="7886700" cy="4351338"/>
          </a:xfrm>
        </p:spPr>
        <p:txBody>
          <a:bodyPr>
            <a:normAutofit/>
          </a:bodyPr>
          <a:lstStyle>
            <a:lvl1pPr>
              <a:defRPr baseline="0"/>
            </a:lvl1pPr>
          </a:lstStyle>
          <a:p>
            <a:pPr marL="0" indent="0">
              <a:spcBef>
                <a:spcPts val="1800"/>
              </a:spcBef>
              <a:buClr>
                <a:srgbClr val="B2BB1C"/>
              </a:buClr>
              <a:buNone/>
            </a:pPr>
            <a:r>
              <a:rPr lang="en-US" sz="2400" dirty="0">
                <a:solidFill>
                  <a:schemeClr val="tx1">
                    <a:lumMod val="75000"/>
                    <a:lumOff val="25000"/>
                  </a:schemeClr>
                </a:solidFill>
                <a:latin typeface="FuturaMed" pitchFamily="2" charset="0"/>
              </a:rPr>
              <a:t>Jane Doe</a:t>
            </a:r>
          </a:p>
          <a:p>
            <a:pPr marL="0" indent="0">
              <a:spcBef>
                <a:spcPts val="600"/>
              </a:spcBef>
              <a:buNone/>
            </a:pPr>
            <a:r>
              <a:rPr lang="en-US" sz="2200" dirty="0">
                <a:solidFill>
                  <a:schemeClr val="tx1">
                    <a:lumMod val="75000"/>
                    <a:lumOff val="25000"/>
                  </a:schemeClr>
                </a:solidFill>
                <a:latin typeface="Futura" pitchFamily="2" charset="0"/>
              </a:rPr>
              <a:t>jdoe@marathon-health.com</a:t>
            </a:r>
          </a:p>
          <a:p>
            <a:pPr marL="0" indent="0">
              <a:spcBef>
                <a:spcPts val="600"/>
              </a:spcBef>
              <a:buNone/>
            </a:pPr>
            <a:r>
              <a:rPr lang="en-US" sz="2200" dirty="0">
                <a:solidFill>
                  <a:schemeClr val="tx1">
                    <a:lumMod val="75000"/>
                    <a:lumOff val="25000"/>
                  </a:schemeClr>
                </a:solidFill>
                <a:latin typeface="Futura" pitchFamily="2" charset="0"/>
              </a:rPr>
              <a:t>(802) 857-0400</a:t>
            </a:r>
          </a:p>
          <a:p>
            <a:pPr marL="0" indent="0">
              <a:spcBef>
                <a:spcPts val="600"/>
              </a:spcBef>
              <a:buNone/>
            </a:pPr>
            <a:r>
              <a:rPr lang="en-US" sz="2200" dirty="0">
                <a:solidFill>
                  <a:schemeClr val="tx1">
                    <a:lumMod val="75000"/>
                    <a:lumOff val="25000"/>
                  </a:schemeClr>
                </a:solidFill>
                <a:latin typeface="Futura" pitchFamily="2" charset="0"/>
              </a:rPr>
              <a:t>www.marathon-health.com</a:t>
            </a:r>
          </a:p>
        </p:txBody>
      </p:sp>
    </p:spTree>
    <p:extLst>
      <p:ext uri="{BB962C8B-B14F-4D97-AF65-F5344CB8AC3E}">
        <p14:creationId xmlns:p14="http://schemas.microsoft.com/office/powerpoint/2010/main" val="2839257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utura" pitchFamily="2"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6D1F7E"/>
              </a:buClr>
              <a:defRPr>
                <a:latin typeface="Futura" pitchFamily="2" charset="0"/>
              </a:defRPr>
            </a:lvl1pPr>
            <a:lvl2pPr>
              <a:buClr>
                <a:srgbClr val="6D1F7E"/>
              </a:buClr>
              <a:defRPr>
                <a:latin typeface="Futura" pitchFamily="2" charset="0"/>
              </a:defRPr>
            </a:lvl2pPr>
            <a:lvl3pPr>
              <a:buClr>
                <a:srgbClr val="6D1F7E"/>
              </a:buClr>
              <a:defRPr>
                <a:latin typeface="Futura" pitchFamily="2" charset="0"/>
              </a:defRPr>
            </a:lvl3pPr>
            <a:lvl4pPr>
              <a:buClr>
                <a:srgbClr val="6D1F7E"/>
              </a:buClr>
              <a:defRPr>
                <a:latin typeface="Futura" pitchFamily="2" charset="0"/>
              </a:defRPr>
            </a:lvl4pPr>
            <a:lvl5pPr>
              <a:buClr>
                <a:srgbClr val="6D1F7E"/>
              </a:buClr>
              <a:defRPr>
                <a:latin typeface="Futur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7C7B84D-4CC0-4074-8379-C16C519FE425}" type="datetime1">
              <a:rPr lang="en-US" smtClean="0"/>
              <a:t>6/21/2022</a:t>
            </a:fld>
            <a:endParaRPr lang="en-US" dirty="0"/>
          </a:p>
        </p:txBody>
      </p:sp>
      <p:sp>
        <p:nvSpPr>
          <p:cNvPr id="6" name="Slide Number Placeholder 5"/>
          <p:cNvSpPr>
            <a:spLocks noGrp="1"/>
          </p:cNvSpPr>
          <p:nvPr>
            <p:ph type="sldNum" sz="quarter" idx="12"/>
          </p:nvPr>
        </p:nvSpPr>
        <p:spPr>
          <a:xfrm>
            <a:off x="6893884" y="6356351"/>
            <a:ext cx="2057400" cy="365125"/>
          </a:xfrm>
        </p:spPr>
        <p:txBody>
          <a:bodyPr/>
          <a:lstStyle/>
          <a:p>
            <a:fld id="{937CADCA-0A8E-438E-BAE0-49F46BA26809}" type="slidenum">
              <a:rPr lang="en-US" smtClean="0"/>
              <a:t>‹#›</a:t>
            </a:fld>
            <a:endParaRPr lang="en-US" dirty="0"/>
          </a:p>
        </p:txBody>
      </p:sp>
    </p:spTree>
    <p:extLst>
      <p:ext uri="{BB962C8B-B14F-4D97-AF65-F5344CB8AC3E}">
        <p14:creationId xmlns:p14="http://schemas.microsoft.com/office/powerpoint/2010/main" val="704446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34150" y="274639"/>
            <a:ext cx="8229600" cy="646112"/>
          </a:xfrm>
        </p:spPr>
        <p:txBody>
          <a:bodyPr/>
          <a:lstStyle>
            <a:lvl1pPr>
              <a:defRPr sz="2000" cap="none">
                <a:solidFill>
                  <a:srgbClr val="0065A6"/>
                </a:solidFill>
              </a:defRPr>
            </a:lvl1pPr>
          </a:lstStyle>
          <a:p>
            <a:r>
              <a:rPr lang="en-US" dirty="0"/>
              <a:t>Click to edit master title style</a:t>
            </a:r>
          </a:p>
        </p:txBody>
      </p:sp>
      <p:sp>
        <p:nvSpPr>
          <p:cNvPr id="3" name="Slide Number Placeholder 5"/>
          <p:cNvSpPr>
            <a:spLocks noGrp="1"/>
          </p:cNvSpPr>
          <p:nvPr>
            <p:ph type="sldNum" sz="quarter" idx="10"/>
          </p:nvPr>
        </p:nvSpPr>
        <p:spPr>
          <a:ln/>
        </p:spPr>
        <p:txBody>
          <a:bodyPr/>
          <a:lstStyle>
            <a:lvl1pPr>
              <a:defRPr/>
            </a:lvl1pPr>
          </a:lstStyle>
          <a:p>
            <a:fld id="{97C9F2F1-5B60-4828-8D48-CC3CA0267DF1}" type="slidenum">
              <a:rPr lang="en-US" altLang="en-US"/>
              <a:pPr/>
              <a:t>‹#›</a:t>
            </a:fld>
            <a:endParaRPr lang="en-US" altLang="en-US" dirty="0"/>
          </a:p>
        </p:txBody>
      </p:sp>
      <p:sp>
        <p:nvSpPr>
          <p:cNvPr id="4" name="Rectangle 7"/>
          <p:cNvSpPr>
            <a:spLocks noGrp="1" noChangeArrowheads="1"/>
          </p:cNvSpPr>
          <p:nvPr>
            <p:ph type="ftr" sz="quarter" idx="11"/>
          </p:nvPr>
        </p:nvSpPr>
        <p:spPr>
          <a:xfrm>
            <a:off x="0" y="6601841"/>
            <a:ext cx="7011988" cy="228600"/>
          </a:xfrm>
          <a:prstGeom prst="rect">
            <a:avLst/>
          </a:prstGeom>
          <a:ln/>
        </p:spPr>
        <p:txBody>
          <a:bodyPr/>
          <a:lstStyle>
            <a:lvl1pPr>
              <a:defRPr/>
            </a:lvl1pPr>
          </a:lstStyle>
          <a:p>
            <a:endParaRPr lang="en-US" altLang="en-US" dirty="0"/>
          </a:p>
        </p:txBody>
      </p:sp>
    </p:spTree>
    <p:extLst>
      <p:ext uri="{BB962C8B-B14F-4D97-AF65-F5344CB8AC3E}">
        <p14:creationId xmlns:p14="http://schemas.microsoft.com/office/powerpoint/2010/main" val="1555620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362275"/>
            <a:ext cx="7886700" cy="757014"/>
          </a:xfrm>
        </p:spPr>
        <p:txBody>
          <a:bodyPr anchor="b">
            <a:normAutofit/>
          </a:bodyPr>
          <a:lstStyle>
            <a:lvl1pPr>
              <a:defRPr sz="4400"/>
            </a:lvl1pPr>
          </a:lstStyle>
          <a:p>
            <a:r>
              <a:rPr lang="en-US" dirty="0"/>
              <a:t>Enter Title</a:t>
            </a:r>
          </a:p>
        </p:txBody>
      </p:sp>
      <p:sp>
        <p:nvSpPr>
          <p:cNvPr id="3" name="Text Placeholder 2"/>
          <p:cNvSpPr>
            <a:spLocks noGrp="1"/>
          </p:cNvSpPr>
          <p:nvPr>
            <p:ph type="body" idx="1" hasCustomPrompt="1"/>
          </p:nvPr>
        </p:nvSpPr>
        <p:spPr>
          <a:xfrm>
            <a:off x="628650" y="4286949"/>
            <a:ext cx="7886700" cy="1302321"/>
          </a:xfr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your content here.</a:t>
            </a:r>
          </a:p>
        </p:txBody>
      </p:sp>
      <p:sp>
        <p:nvSpPr>
          <p:cNvPr id="4" name="Date Placeholder 3"/>
          <p:cNvSpPr>
            <a:spLocks noGrp="1"/>
          </p:cNvSpPr>
          <p:nvPr>
            <p:ph type="dt" sz="half" idx="10"/>
          </p:nvPr>
        </p:nvSpPr>
        <p:spPr/>
        <p:txBody>
          <a:bodyPr/>
          <a:lstStyle/>
          <a:p>
            <a:fld id="{CF3DA8F8-83AA-4791-8CB5-14E5C12A0052}"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
        <p:nvSpPr>
          <p:cNvPr id="8" name="Picture Placeholder 7"/>
          <p:cNvSpPr>
            <a:spLocks noGrp="1"/>
          </p:cNvSpPr>
          <p:nvPr>
            <p:ph type="pic" sz="quarter" idx="13"/>
          </p:nvPr>
        </p:nvSpPr>
        <p:spPr>
          <a:xfrm>
            <a:off x="0" y="0"/>
            <a:ext cx="9144000" cy="3030537"/>
          </a:xfrm>
          <a:noFill/>
        </p:spPr>
        <p:txBody>
          <a:bodyPr/>
          <a:lstStyle>
            <a:lvl1pPr marL="0" indent="0">
              <a:buNone/>
              <a:defRPr/>
            </a:lvl1pPr>
          </a:lstStyle>
          <a:p>
            <a:endParaRPr lang="en-US" dirty="0"/>
          </a:p>
        </p:txBody>
      </p:sp>
      <p:sp>
        <p:nvSpPr>
          <p:cNvPr id="9" name="Content Placeholder 9"/>
          <p:cNvSpPr>
            <a:spLocks noGrp="1"/>
          </p:cNvSpPr>
          <p:nvPr>
            <p:ph sz="quarter" idx="14" hasCustomPrompt="1"/>
          </p:nvPr>
        </p:nvSpPr>
        <p:spPr>
          <a:xfrm>
            <a:off x="-5664" y="0"/>
            <a:ext cx="1285103" cy="3030537"/>
          </a:xfrm>
          <a:solidFill>
            <a:srgbClr val="6D1F7E">
              <a:alpha val="54000"/>
            </a:srgbClr>
          </a:solid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054625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73AAE5-1294-48FE-87B8-86B6308C221C}" type="datetime1">
              <a:rPr lang="en-US" smtClean="0"/>
              <a:t>6/21/2022</a:t>
            </a:fld>
            <a:endParaRPr lang="en-US" dirty="0"/>
          </a:p>
        </p:txBody>
      </p:sp>
      <p:sp>
        <p:nvSpPr>
          <p:cNvPr id="7" name="Slide Number Placeholder 6"/>
          <p:cNvSpPr>
            <a:spLocks noGrp="1"/>
          </p:cNvSpPr>
          <p:nvPr>
            <p:ph type="sldNum" sz="quarter" idx="12"/>
          </p:nvPr>
        </p:nvSpPr>
        <p:spPr/>
        <p:txBody>
          <a:bodyPr/>
          <a:lstStyle/>
          <a:p>
            <a:fld id="{937CADCA-0A8E-438E-BAE0-49F46BA26809}" type="slidenum">
              <a:rPr lang="en-US" smtClean="0"/>
              <a:t>‹#›</a:t>
            </a:fld>
            <a:endParaRPr lang="en-US" dirty="0"/>
          </a:p>
        </p:txBody>
      </p:sp>
    </p:spTree>
    <p:extLst>
      <p:ext uri="{BB962C8B-B14F-4D97-AF65-F5344CB8AC3E}">
        <p14:creationId xmlns:p14="http://schemas.microsoft.com/office/powerpoint/2010/main" val="2615726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New Section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5998" y="2328530"/>
            <a:ext cx="7802970" cy="826940"/>
          </a:xfrm>
        </p:spPr>
        <p:txBody>
          <a:bodyPr anchor="b">
            <a:normAutofit/>
          </a:bodyPr>
          <a:lstStyle>
            <a:lvl1pPr algn="l">
              <a:defRPr sz="5400" baseline="0"/>
            </a:lvl1pPr>
          </a:lstStyle>
          <a:p>
            <a:r>
              <a:rPr lang="en-US" dirty="0"/>
              <a:t>New Section</a:t>
            </a:r>
          </a:p>
        </p:txBody>
      </p:sp>
      <p:sp>
        <p:nvSpPr>
          <p:cNvPr id="3" name="Subtitle 2"/>
          <p:cNvSpPr>
            <a:spLocks noGrp="1"/>
          </p:cNvSpPr>
          <p:nvPr>
            <p:ph type="subTitle" idx="1"/>
          </p:nvPr>
        </p:nvSpPr>
        <p:spPr>
          <a:xfrm>
            <a:off x="415998" y="3317358"/>
            <a:ext cx="6858000" cy="5422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6B0BB236-1ADD-4D38-ACEF-077A8777D568}"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Tree>
    <p:extLst>
      <p:ext uri="{BB962C8B-B14F-4D97-AF65-F5344CB8AC3E}">
        <p14:creationId xmlns:p14="http://schemas.microsoft.com/office/powerpoint/2010/main" val="373187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Section with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21156" y="2534270"/>
            <a:ext cx="4231341" cy="826940"/>
          </a:xfrm>
        </p:spPr>
        <p:txBody>
          <a:bodyPr anchor="b">
            <a:normAutofit/>
          </a:bodyPr>
          <a:lstStyle>
            <a:lvl1pPr algn="l">
              <a:defRPr sz="5400" baseline="0"/>
            </a:lvl1pPr>
          </a:lstStyle>
          <a:p>
            <a:r>
              <a:rPr lang="en-US" dirty="0"/>
              <a:t>New Section</a:t>
            </a:r>
          </a:p>
        </p:txBody>
      </p:sp>
      <p:sp>
        <p:nvSpPr>
          <p:cNvPr id="3" name="Subtitle 2"/>
          <p:cNvSpPr>
            <a:spLocks noGrp="1"/>
          </p:cNvSpPr>
          <p:nvPr>
            <p:ph type="subTitle" idx="1"/>
          </p:nvPr>
        </p:nvSpPr>
        <p:spPr>
          <a:xfrm>
            <a:off x="3421156" y="3523098"/>
            <a:ext cx="4231341" cy="5422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C39D8B6-5D18-4CCC-898A-A4710349649B}"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
        <p:nvSpPr>
          <p:cNvPr id="7" name="Picture Placeholder 6"/>
          <p:cNvSpPr>
            <a:spLocks noGrp="1"/>
          </p:cNvSpPr>
          <p:nvPr>
            <p:ph type="pic" sz="quarter" idx="13"/>
          </p:nvPr>
        </p:nvSpPr>
        <p:spPr>
          <a:xfrm>
            <a:off x="1" y="0"/>
            <a:ext cx="3108960" cy="6858000"/>
          </a:xfrm>
          <a:noFill/>
        </p:spPr>
        <p:txBody>
          <a:bodyPr/>
          <a:lstStyle>
            <a:lvl1pPr marL="0" indent="0">
              <a:buNone/>
              <a:defRPr/>
            </a:lvl1pPr>
          </a:lstStyle>
          <a:p>
            <a:endParaRPr lang="en-US" dirty="0"/>
          </a:p>
        </p:txBody>
      </p:sp>
      <p:sp>
        <p:nvSpPr>
          <p:cNvPr id="8" name="Content Placeholder 9"/>
          <p:cNvSpPr>
            <a:spLocks noGrp="1"/>
          </p:cNvSpPr>
          <p:nvPr>
            <p:ph sz="quarter" idx="14" hasCustomPrompt="1"/>
          </p:nvPr>
        </p:nvSpPr>
        <p:spPr>
          <a:xfrm>
            <a:off x="-5664" y="0"/>
            <a:ext cx="549361" cy="6858000"/>
          </a:xfrm>
          <a:solidFill>
            <a:srgbClr val="6D1F7E">
              <a:alpha val="54000"/>
            </a:srgbClr>
          </a:solid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888957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Section with long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7715" y="3538765"/>
            <a:ext cx="8208049" cy="826940"/>
          </a:xfrm>
        </p:spPr>
        <p:txBody>
          <a:bodyPr anchor="b">
            <a:normAutofit/>
          </a:bodyPr>
          <a:lstStyle>
            <a:lvl1pPr algn="l">
              <a:defRPr sz="5400" baseline="0"/>
            </a:lvl1pPr>
          </a:lstStyle>
          <a:p>
            <a:r>
              <a:rPr lang="en-US" dirty="0"/>
              <a:t>New Section</a:t>
            </a:r>
          </a:p>
        </p:txBody>
      </p:sp>
      <p:sp>
        <p:nvSpPr>
          <p:cNvPr id="3" name="Subtitle 2"/>
          <p:cNvSpPr>
            <a:spLocks noGrp="1"/>
          </p:cNvSpPr>
          <p:nvPr>
            <p:ph type="subTitle" idx="1"/>
          </p:nvPr>
        </p:nvSpPr>
        <p:spPr>
          <a:xfrm>
            <a:off x="487715" y="4527593"/>
            <a:ext cx="8208049" cy="5422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A686459-E877-4AC7-8DB6-9987BCA10F31}"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a:t>
            </a:fld>
            <a:endParaRPr lang="en-US" dirty="0"/>
          </a:p>
        </p:txBody>
      </p:sp>
      <p:sp>
        <p:nvSpPr>
          <p:cNvPr id="7" name="Picture Placeholder 6"/>
          <p:cNvSpPr>
            <a:spLocks noGrp="1"/>
          </p:cNvSpPr>
          <p:nvPr>
            <p:ph type="pic" sz="quarter" idx="13"/>
          </p:nvPr>
        </p:nvSpPr>
        <p:spPr>
          <a:xfrm>
            <a:off x="0" y="0"/>
            <a:ext cx="9143999" cy="3317358"/>
          </a:xfrm>
          <a:noFill/>
        </p:spPr>
        <p:txBody>
          <a:bodyPr/>
          <a:lstStyle>
            <a:lvl1pPr marL="0" indent="0">
              <a:buNone/>
              <a:defRPr/>
            </a:lvl1pPr>
          </a:lstStyle>
          <a:p>
            <a:endParaRPr lang="en-US" dirty="0"/>
          </a:p>
        </p:txBody>
      </p:sp>
      <p:sp>
        <p:nvSpPr>
          <p:cNvPr id="8" name="Content Placeholder 9"/>
          <p:cNvSpPr>
            <a:spLocks noGrp="1"/>
          </p:cNvSpPr>
          <p:nvPr>
            <p:ph sz="quarter" idx="14" hasCustomPrompt="1"/>
          </p:nvPr>
        </p:nvSpPr>
        <p:spPr>
          <a:xfrm>
            <a:off x="1" y="0"/>
            <a:ext cx="9144000" cy="645952"/>
          </a:xfrm>
          <a:solidFill>
            <a:srgbClr val="6D1F7E">
              <a:alpha val="54000"/>
            </a:srgbClr>
          </a:solid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69878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9941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48676"/>
            <a:ext cx="3868340" cy="823912"/>
          </a:xfrm>
        </p:spPr>
        <p:txBody>
          <a:bodyPr anchor="b"/>
          <a:lstStyle>
            <a:lvl1pPr marL="0" indent="0">
              <a:buNone/>
              <a:defRPr sz="2400" b="0">
                <a:latin typeface="FuturaDe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072588"/>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48676"/>
            <a:ext cx="3887391" cy="823912"/>
          </a:xfrm>
        </p:spPr>
        <p:txBody>
          <a:bodyPr anchor="b"/>
          <a:lstStyle>
            <a:lvl1pPr marL="0" indent="0">
              <a:buNone/>
              <a:defRPr sz="2400" b="0">
                <a:latin typeface="FuturaDe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072588"/>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42C2EE-3A4C-471E-9551-FB64C6904513}" type="datetime1">
              <a:rPr lang="en-US" smtClean="0"/>
              <a:t>6/21/2022</a:t>
            </a:fld>
            <a:endParaRPr lang="en-US" dirty="0"/>
          </a:p>
        </p:txBody>
      </p:sp>
      <p:sp>
        <p:nvSpPr>
          <p:cNvPr id="9" name="Slide Number Placeholder 8"/>
          <p:cNvSpPr>
            <a:spLocks noGrp="1"/>
          </p:cNvSpPr>
          <p:nvPr>
            <p:ph type="sldNum" sz="quarter" idx="12"/>
          </p:nvPr>
        </p:nvSpPr>
        <p:spPr/>
        <p:txBody>
          <a:bodyPr/>
          <a:lstStyle/>
          <a:p>
            <a:fld id="{937CADCA-0A8E-438E-BAE0-49F46BA26809}" type="slidenum">
              <a:rPr lang="en-US" smtClean="0"/>
              <a:t>‹#›</a:t>
            </a:fld>
            <a:endParaRPr lang="en-US" dirty="0"/>
          </a:p>
        </p:txBody>
      </p:sp>
    </p:spTree>
    <p:extLst>
      <p:ext uri="{BB962C8B-B14F-4D97-AF65-F5344CB8AC3E}">
        <p14:creationId xmlns:p14="http://schemas.microsoft.com/office/powerpoint/2010/main" val="279423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with capti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4AEEEFB-CBC1-4090-9C55-3BC69CF49104}" type="datetime1">
              <a:rPr lang="en-US" smtClean="0"/>
              <a:t>6/21/2022</a:t>
            </a:fld>
            <a:endParaRPr lang="en-US" dirty="0"/>
          </a:p>
        </p:txBody>
      </p:sp>
      <p:sp>
        <p:nvSpPr>
          <p:cNvPr id="5" name="Slide Number Placeholder 4"/>
          <p:cNvSpPr>
            <a:spLocks noGrp="1"/>
          </p:cNvSpPr>
          <p:nvPr>
            <p:ph type="sldNum" sz="quarter" idx="12"/>
          </p:nvPr>
        </p:nvSpPr>
        <p:spPr/>
        <p:txBody>
          <a:bodyPr/>
          <a:lstStyle/>
          <a:p>
            <a:fld id="{937CADCA-0A8E-438E-BAE0-49F46BA26809}" type="slidenum">
              <a:rPr lang="en-US" smtClean="0"/>
              <a:t>‹#›</a:t>
            </a:fld>
            <a:endParaRPr lang="en-US" dirty="0"/>
          </a:p>
        </p:txBody>
      </p:sp>
      <p:sp>
        <p:nvSpPr>
          <p:cNvPr id="14" name="Title 1"/>
          <p:cNvSpPr>
            <a:spLocks noGrp="1"/>
          </p:cNvSpPr>
          <p:nvPr>
            <p:ph type="title" hasCustomPrompt="1"/>
          </p:nvPr>
        </p:nvSpPr>
        <p:spPr>
          <a:xfrm>
            <a:off x="350523" y="3496307"/>
            <a:ext cx="7886700" cy="757014"/>
          </a:xfrm>
        </p:spPr>
        <p:txBody>
          <a:bodyPr anchor="b">
            <a:normAutofit/>
          </a:bodyPr>
          <a:lstStyle>
            <a:lvl1pPr>
              <a:defRPr sz="4400"/>
            </a:lvl1pPr>
          </a:lstStyle>
          <a:p>
            <a:r>
              <a:rPr lang="en-US" dirty="0"/>
              <a:t>Enter Title</a:t>
            </a:r>
          </a:p>
        </p:txBody>
      </p:sp>
      <p:sp>
        <p:nvSpPr>
          <p:cNvPr id="15" name="Text Placeholder 2"/>
          <p:cNvSpPr>
            <a:spLocks noGrp="1"/>
          </p:cNvSpPr>
          <p:nvPr>
            <p:ph type="body" idx="1" hasCustomPrompt="1"/>
          </p:nvPr>
        </p:nvSpPr>
        <p:spPr>
          <a:xfrm>
            <a:off x="350523" y="4420981"/>
            <a:ext cx="7886700" cy="1302321"/>
          </a:xfr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your content here.</a:t>
            </a:r>
          </a:p>
        </p:txBody>
      </p:sp>
      <p:sp>
        <p:nvSpPr>
          <p:cNvPr id="4" name="Rectangle 3"/>
          <p:cNvSpPr/>
          <p:nvPr userDrawn="1"/>
        </p:nvSpPr>
        <p:spPr>
          <a:xfrm>
            <a:off x="0" y="1097280"/>
            <a:ext cx="9144000" cy="1920240"/>
          </a:xfrm>
          <a:prstGeom prst="rect">
            <a:avLst/>
          </a:prstGeom>
          <a:solidFill>
            <a:srgbClr val="6D1F7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p:cNvSpPr>
            <a:spLocks noGrp="1"/>
          </p:cNvSpPr>
          <p:nvPr>
            <p:ph type="pic" sz="quarter" idx="13"/>
          </p:nvPr>
        </p:nvSpPr>
        <p:spPr>
          <a:xfrm>
            <a:off x="350523" y="981769"/>
            <a:ext cx="2720340" cy="2160208"/>
          </a:xfrm>
          <a:noFill/>
        </p:spPr>
        <p:txBody>
          <a:bodyPr/>
          <a:lstStyle>
            <a:lvl1pPr marL="0" indent="0">
              <a:buNone/>
              <a:defRPr/>
            </a:lvl1pPr>
          </a:lstStyle>
          <a:p>
            <a:endParaRPr lang="en-US" dirty="0"/>
          </a:p>
        </p:txBody>
      </p:sp>
      <p:sp>
        <p:nvSpPr>
          <p:cNvPr id="12" name="Picture Placeholder 6"/>
          <p:cNvSpPr>
            <a:spLocks noGrp="1"/>
          </p:cNvSpPr>
          <p:nvPr>
            <p:ph type="pic" sz="quarter" idx="14"/>
          </p:nvPr>
        </p:nvSpPr>
        <p:spPr>
          <a:xfrm>
            <a:off x="3208022" y="981769"/>
            <a:ext cx="2720340" cy="2160208"/>
          </a:xfrm>
          <a:noFill/>
        </p:spPr>
        <p:txBody>
          <a:bodyPr/>
          <a:lstStyle>
            <a:lvl1pPr marL="0" indent="0">
              <a:buNone/>
              <a:defRPr/>
            </a:lvl1pPr>
          </a:lstStyle>
          <a:p>
            <a:endParaRPr lang="en-US" dirty="0"/>
          </a:p>
        </p:txBody>
      </p:sp>
      <p:sp>
        <p:nvSpPr>
          <p:cNvPr id="13" name="Picture Placeholder 6"/>
          <p:cNvSpPr>
            <a:spLocks noGrp="1"/>
          </p:cNvSpPr>
          <p:nvPr>
            <p:ph type="pic" sz="quarter" idx="15"/>
          </p:nvPr>
        </p:nvSpPr>
        <p:spPr>
          <a:xfrm>
            <a:off x="6065521" y="981769"/>
            <a:ext cx="2720340" cy="2160208"/>
          </a:xfrm>
          <a:noFill/>
        </p:spPr>
        <p:txBody>
          <a:bodyPr/>
          <a:lstStyle>
            <a:lvl1pPr marL="0" indent="0">
              <a:buNone/>
              <a:defRPr/>
            </a:lvl1pPr>
          </a:lstStyle>
          <a:p>
            <a:endParaRPr lang="en-US" dirty="0"/>
          </a:p>
        </p:txBody>
      </p:sp>
    </p:spTree>
    <p:extLst>
      <p:ext uri="{BB962C8B-B14F-4D97-AF65-F5344CB8AC3E}">
        <p14:creationId xmlns:p14="http://schemas.microsoft.com/office/powerpoint/2010/main" val="528397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file:///\\Covtserver1\Data\Marketing\DIGITAL%20ASSETS\STYLE%20GUIDE%20&amp;%20TEMPLATES\StyleGuide_9-21-16.pdf"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437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625129"/>
            <a:ext cx="7886700" cy="455183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Futura" pitchFamily="2" charset="0"/>
              </a:defRPr>
            </a:lvl1pPr>
          </a:lstStyle>
          <a:p>
            <a:fld id="{E7F18997-5225-4A49-9861-40028B2C29DB}" type="datetime1">
              <a:rPr lang="en-US" smtClean="0"/>
              <a:t>6/21/2022</a:t>
            </a:fld>
            <a:endParaRPr lang="en-US" dirty="0"/>
          </a:p>
        </p:txBody>
      </p:sp>
      <p:sp>
        <p:nvSpPr>
          <p:cNvPr id="6" name="Slide Number Placeholder 5"/>
          <p:cNvSpPr>
            <a:spLocks noGrp="1"/>
          </p:cNvSpPr>
          <p:nvPr>
            <p:ph type="sldNum" sz="quarter" idx="4"/>
          </p:nvPr>
        </p:nvSpPr>
        <p:spPr>
          <a:xfrm>
            <a:off x="6883253"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Futura" pitchFamily="2" charset="0"/>
              </a:defRPr>
            </a:lvl1pPr>
          </a:lstStyle>
          <a:p>
            <a:fld id="{937CADCA-0A8E-438E-BAE0-49F46BA26809}" type="slidenum">
              <a:rPr lang="en-US" smtClean="0"/>
              <a:pPr/>
              <a:t>‹#›</a:t>
            </a:fld>
            <a:endParaRPr lang="en-US" dirty="0"/>
          </a:p>
        </p:txBody>
      </p:sp>
      <p:sp>
        <p:nvSpPr>
          <p:cNvPr id="5" name="Rectangle 4"/>
          <p:cNvSpPr/>
          <p:nvPr userDrawn="1"/>
        </p:nvSpPr>
        <p:spPr>
          <a:xfrm>
            <a:off x="-2947917" y="0"/>
            <a:ext cx="2770495" cy="6858000"/>
          </a:xfrm>
          <a:prstGeom prst="rect">
            <a:avLst/>
          </a:prstGeom>
          <a:solidFill>
            <a:schemeClr val="bg1"/>
          </a:solidFill>
          <a:ln w="19050">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896033" y="534190"/>
            <a:ext cx="2530549" cy="369332"/>
          </a:xfrm>
          <a:prstGeom prst="rect">
            <a:avLst/>
          </a:prstGeom>
          <a:noFill/>
        </p:spPr>
        <p:txBody>
          <a:bodyPr wrap="square" rtlCol="0">
            <a:spAutoFit/>
          </a:bodyPr>
          <a:lstStyle/>
          <a:p>
            <a:r>
              <a:rPr lang="en-US" dirty="0">
                <a:solidFill>
                  <a:srgbClr val="6D1F7E"/>
                </a:solidFill>
                <a:latin typeface="Futura" pitchFamily="2" charset="0"/>
              </a:rPr>
              <a:t>Instructions</a:t>
            </a:r>
            <a:r>
              <a:rPr lang="en-US" baseline="0" dirty="0">
                <a:solidFill>
                  <a:srgbClr val="6D1F7E"/>
                </a:solidFill>
                <a:latin typeface="Futura" pitchFamily="2" charset="0"/>
              </a:rPr>
              <a:t> for Use</a:t>
            </a:r>
          </a:p>
        </p:txBody>
      </p:sp>
      <p:sp>
        <p:nvSpPr>
          <p:cNvPr id="10" name="TextBox 9"/>
          <p:cNvSpPr txBox="1"/>
          <p:nvPr userDrawn="1"/>
        </p:nvSpPr>
        <p:spPr>
          <a:xfrm>
            <a:off x="-2911982" y="801235"/>
            <a:ext cx="2661471" cy="4760278"/>
          </a:xfrm>
          <a:prstGeom prst="rect">
            <a:avLst/>
          </a:prstGeom>
          <a:noFill/>
        </p:spPr>
        <p:txBody>
          <a:bodyPr wrap="square" rtlCol="0">
            <a:spAutoFit/>
          </a:bodyPr>
          <a:lstStyle/>
          <a:p>
            <a:pPr marL="119063" indent="-119063">
              <a:buFont typeface="Arial" panose="020B0604020202020204" pitchFamily="34" charset="0"/>
              <a:buChar char="•"/>
            </a:pPr>
            <a:r>
              <a:rPr lang="en-US" sz="1200" dirty="0">
                <a:latin typeface="FuturaDem" pitchFamily="2" charset="0"/>
              </a:rPr>
              <a:t>To add a new slide</a:t>
            </a:r>
            <a:r>
              <a:rPr lang="en-US" sz="1200" dirty="0">
                <a:latin typeface="Futura" pitchFamily="2" charset="0"/>
              </a:rPr>
              <a:t>,</a:t>
            </a:r>
            <a:r>
              <a:rPr lang="en-US" sz="1200" baseline="0" dirty="0">
                <a:latin typeface="Futura" pitchFamily="2" charset="0"/>
              </a:rPr>
              <a:t> click the “New Slide” dropdown. A menu of slide layouts will appear, each named with a short description of the layout.</a:t>
            </a:r>
          </a:p>
          <a:p>
            <a:pPr marL="119063" indent="-119063">
              <a:spcBef>
                <a:spcPts val="200"/>
              </a:spcBef>
              <a:buFont typeface="Arial" panose="020B0604020202020204" pitchFamily="34" charset="0"/>
              <a:buChar char="•"/>
            </a:pPr>
            <a:r>
              <a:rPr lang="en-US" sz="1200" baseline="0" dirty="0">
                <a:latin typeface="FuturaDem" pitchFamily="2" charset="0"/>
              </a:rPr>
              <a:t>To apply Marathon Health colors to a graph</a:t>
            </a:r>
            <a:r>
              <a:rPr lang="en-US" sz="1200" baseline="0" dirty="0">
                <a:latin typeface="Futura" pitchFamily="2" charset="0"/>
              </a:rPr>
              <a:t>, first import or create the graph. Then select an individual component of the graph (like a bar or a pie-slice), click the color dropdown in the toolbar, and choose from the “Recent Colors.” To ensure that the “Recent Colors” are always Marathon colors, always create PowerPoints from the original PowerPoint template, and don’t use any other colors in the presentation. Our colors can also be found in the </a:t>
            </a:r>
            <a:r>
              <a:rPr lang="en-US" sz="1200" baseline="0" dirty="0">
                <a:latin typeface="Futura" pitchFamily="2" charset="0"/>
                <a:hlinkClick r:id="rId23" action="ppaction://hlinkfile"/>
              </a:rPr>
              <a:t>style guide</a:t>
            </a:r>
            <a:r>
              <a:rPr lang="en-US" sz="1200" baseline="0" dirty="0">
                <a:latin typeface="Futura" pitchFamily="2" charset="0"/>
              </a:rPr>
              <a:t>.</a:t>
            </a:r>
          </a:p>
          <a:p>
            <a:pPr marL="119063" indent="-119063">
              <a:spcBef>
                <a:spcPts val="200"/>
              </a:spcBef>
              <a:buFont typeface="Arial" panose="020B0604020202020204" pitchFamily="34" charset="0"/>
              <a:buChar char="•"/>
            </a:pPr>
            <a:r>
              <a:rPr lang="en-US" sz="1200" baseline="0" dirty="0">
                <a:latin typeface="FuturaDem" pitchFamily="2" charset="0"/>
              </a:rPr>
              <a:t>When adding an image</a:t>
            </a:r>
            <a:r>
              <a:rPr lang="en-US" sz="1200" baseline="0" dirty="0">
                <a:latin typeface="Futura" pitchFamily="2" charset="0"/>
              </a:rPr>
              <a:t>, if you’d like it to be a different size than the built-in image placeholder box, resize the placeholder box BEFORE inserting the image to avoid distorting it. After you have placed the image, you can use the crop tool (under the “Format” tab) to adjust how much of the image shows.</a:t>
            </a:r>
          </a:p>
        </p:txBody>
      </p:sp>
      <p:sp>
        <p:nvSpPr>
          <p:cNvPr id="12" name="Rectangle 11"/>
          <p:cNvSpPr/>
          <p:nvPr userDrawn="1"/>
        </p:nvSpPr>
        <p:spPr>
          <a:xfrm>
            <a:off x="9321422" y="0"/>
            <a:ext cx="2770495" cy="6858000"/>
          </a:xfrm>
          <a:prstGeom prst="rect">
            <a:avLst/>
          </a:prstGeom>
          <a:solidFill>
            <a:schemeClr val="bg1"/>
          </a:solidFill>
          <a:ln w="19050">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9375933" y="534190"/>
            <a:ext cx="2661471" cy="369332"/>
          </a:xfrm>
          <a:prstGeom prst="rect">
            <a:avLst/>
          </a:prstGeom>
          <a:noFill/>
        </p:spPr>
        <p:txBody>
          <a:bodyPr wrap="square" rtlCol="0">
            <a:spAutoFit/>
          </a:bodyPr>
          <a:lstStyle/>
          <a:p>
            <a:r>
              <a:rPr lang="en-US" dirty="0">
                <a:solidFill>
                  <a:srgbClr val="6D1F7E"/>
                </a:solidFill>
                <a:latin typeface="Futura" pitchFamily="2" charset="0"/>
              </a:rPr>
              <a:t>Do’s and Don’ts</a:t>
            </a:r>
            <a:endParaRPr lang="en-US" baseline="0" dirty="0">
              <a:solidFill>
                <a:srgbClr val="6D1F7E"/>
              </a:solidFill>
              <a:latin typeface="Futura" pitchFamily="2" charset="0"/>
            </a:endParaRPr>
          </a:p>
        </p:txBody>
      </p:sp>
      <p:sp>
        <p:nvSpPr>
          <p:cNvPr id="14" name="TextBox 13"/>
          <p:cNvSpPr txBox="1"/>
          <p:nvPr userDrawn="1"/>
        </p:nvSpPr>
        <p:spPr>
          <a:xfrm>
            <a:off x="9403189" y="847389"/>
            <a:ext cx="2661471" cy="5965736"/>
          </a:xfrm>
          <a:prstGeom prst="rect">
            <a:avLst/>
          </a:prstGeom>
          <a:noFill/>
        </p:spPr>
        <p:txBody>
          <a:bodyPr wrap="square" rtlCol="0">
            <a:spAutoFit/>
          </a:bodyPr>
          <a:lstStyle/>
          <a:p>
            <a:pPr marL="119063" indent="-119063">
              <a:lnSpc>
                <a:spcPts val="1380"/>
              </a:lnSpc>
              <a:spcAft>
                <a:spcPts val="200"/>
              </a:spcAft>
              <a:buFont typeface="Arial" panose="020B0604020202020204" pitchFamily="34" charset="0"/>
              <a:buChar char="•"/>
            </a:pPr>
            <a:r>
              <a:rPr lang="en-US" sz="1200" dirty="0">
                <a:solidFill>
                  <a:srgbClr val="3B3838"/>
                </a:solidFill>
                <a:latin typeface="FuturaDem" pitchFamily="2" charset="0"/>
              </a:rPr>
              <a:t>DO</a:t>
            </a:r>
            <a:r>
              <a:rPr lang="en-US" sz="1200" dirty="0">
                <a:solidFill>
                  <a:srgbClr val="3B3838"/>
                </a:solidFill>
                <a:latin typeface="Futura" pitchFamily="2" charset="0"/>
              </a:rPr>
              <a:t>: </a:t>
            </a:r>
            <a:r>
              <a:rPr lang="en-US" sz="1200" b="0" dirty="0">
                <a:solidFill>
                  <a:srgbClr val="3B3838"/>
                </a:solidFill>
                <a:latin typeface="FuturaDem" pitchFamily="2" charset="0"/>
              </a:rPr>
              <a:t>use images! </a:t>
            </a:r>
            <a:r>
              <a:rPr lang="en-US" sz="1200" dirty="0">
                <a:solidFill>
                  <a:srgbClr val="3B3838"/>
                </a:solidFill>
                <a:latin typeface="Futura" pitchFamily="2" charset="0"/>
              </a:rPr>
              <a:t>People</a:t>
            </a:r>
            <a:r>
              <a:rPr lang="en-US" sz="1200" baseline="0" dirty="0">
                <a:solidFill>
                  <a:srgbClr val="3B3838"/>
                </a:solidFill>
                <a:latin typeface="Futura" pitchFamily="2" charset="0"/>
              </a:rPr>
              <a:t> remember and relate to pictures better. You can find a variety of Marathon-approved images here: [INSERT LINK TO FOLDER]</a:t>
            </a:r>
          </a:p>
          <a:p>
            <a:pPr marL="119063" indent="-119063">
              <a:lnSpc>
                <a:spcPts val="1380"/>
              </a:lnSpc>
              <a:spcAft>
                <a:spcPts val="200"/>
              </a:spcAft>
              <a:buFont typeface="Arial" panose="020B0604020202020204" pitchFamily="34" charset="0"/>
              <a:buChar char="•"/>
            </a:pPr>
            <a:r>
              <a:rPr lang="en-US" sz="1200" baseline="0" dirty="0">
                <a:solidFill>
                  <a:srgbClr val="3B3838"/>
                </a:solidFill>
                <a:latin typeface="FuturaDem" pitchFamily="2" charset="0"/>
              </a:rPr>
              <a:t>DON’T</a:t>
            </a:r>
            <a:r>
              <a:rPr lang="en-US" sz="1200" baseline="0" dirty="0">
                <a:solidFill>
                  <a:srgbClr val="3B3838"/>
                </a:solidFill>
                <a:latin typeface="Futura" pitchFamily="2" charset="0"/>
              </a:rPr>
              <a:t>: </a:t>
            </a:r>
            <a:r>
              <a:rPr lang="en-US" sz="1200" baseline="0" dirty="0">
                <a:solidFill>
                  <a:srgbClr val="3B3838"/>
                </a:solidFill>
                <a:latin typeface="FuturaDem" pitchFamily="2" charset="0"/>
              </a:rPr>
              <a:t>add special effects to images </a:t>
            </a:r>
            <a:r>
              <a:rPr lang="en-US" sz="1200" baseline="0" dirty="0">
                <a:solidFill>
                  <a:srgbClr val="3B3838"/>
                </a:solidFill>
                <a:latin typeface="Futura" pitchFamily="2" charset="0"/>
              </a:rPr>
              <a:t>(reflections, blurred edges, etc.) – these can detract from the quality and message of the image.</a:t>
            </a:r>
          </a:p>
          <a:p>
            <a:pPr marL="119063" indent="-119063">
              <a:lnSpc>
                <a:spcPts val="1380"/>
              </a:lnSpc>
              <a:spcAft>
                <a:spcPts val="200"/>
              </a:spcAft>
              <a:buFont typeface="Arial" panose="020B0604020202020204" pitchFamily="34" charset="0"/>
              <a:buChar char="•"/>
            </a:pPr>
            <a:r>
              <a:rPr lang="en-US" sz="1200" baseline="0" dirty="0">
                <a:solidFill>
                  <a:srgbClr val="3B3838"/>
                </a:solidFill>
                <a:latin typeface="FuturaDem" pitchFamily="2" charset="0"/>
              </a:rPr>
              <a:t>DO</a:t>
            </a:r>
            <a:r>
              <a:rPr lang="en-US" sz="1200" baseline="0" dirty="0">
                <a:solidFill>
                  <a:srgbClr val="3B3838"/>
                </a:solidFill>
                <a:latin typeface="Futura" pitchFamily="2" charset="0"/>
              </a:rPr>
              <a:t>: </a:t>
            </a:r>
            <a:r>
              <a:rPr lang="en-US" sz="1200" baseline="0" dirty="0">
                <a:solidFill>
                  <a:srgbClr val="3B3838"/>
                </a:solidFill>
                <a:latin typeface="FuturaDem" pitchFamily="2" charset="0"/>
              </a:rPr>
              <a:t>simplify your message.</a:t>
            </a:r>
            <a:r>
              <a:rPr lang="en-US" sz="1200" baseline="0" dirty="0">
                <a:solidFill>
                  <a:srgbClr val="3B3838"/>
                </a:solidFill>
                <a:latin typeface="Futura" pitchFamily="2" charset="0"/>
              </a:rPr>
              <a:t> The less the audience has to read, the better!</a:t>
            </a:r>
          </a:p>
          <a:p>
            <a:pPr marL="119063" indent="-119063">
              <a:lnSpc>
                <a:spcPts val="1380"/>
              </a:lnSpc>
              <a:spcBef>
                <a:spcPts val="200"/>
              </a:spcBef>
              <a:spcAft>
                <a:spcPts val="200"/>
              </a:spcAft>
              <a:buFont typeface="Arial" panose="020B0604020202020204" pitchFamily="34" charset="0"/>
              <a:buChar char="•"/>
            </a:pPr>
            <a:r>
              <a:rPr lang="en-US" sz="1200" baseline="0" dirty="0">
                <a:solidFill>
                  <a:srgbClr val="3B3838"/>
                </a:solidFill>
                <a:latin typeface="FuturaDem" pitchFamily="2" charset="0"/>
              </a:rPr>
              <a:t>DON’T</a:t>
            </a:r>
            <a:r>
              <a:rPr lang="en-US" sz="1200" baseline="0" dirty="0">
                <a:solidFill>
                  <a:srgbClr val="3B3838"/>
                </a:solidFill>
                <a:latin typeface="Futura" pitchFamily="2" charset="0"/>
              </a:rPr>
              <a:t>: </a:t>
            </a:r>
            <a:r>
              <a:rPr lang="en-US" sz="1200" baseline="0" dirty="0">
                <a:solidFill>
                  <a:srgbClr val="3B3838"/>
                </a:solidFill>
                <a:latin typeface="FuturaDem" pitchFamily="2" charset="0"/>
              </a:rPr>
              <a:t>crowd a slide with text. </a:t>
            </a:r>
            <a:r>
              <a:rPr lang="en-US" sz="1200" baseline="0" dirty="0">
                <a:solidFill>
                  <a:srgbClr val="3B3838"/>
                </a:solidFill>
                <a:latin typeface="Futura" pitchFamily="2" charset="0"/>
              </a:rPr>
              <a:t>Stick to a few main points to keep you and the audience on the same page.</a:t>
            </a:r>
          </a:p>
          <a:p>
            <a:pPr marL="119063" indent="-119063">
              <a:lnSpc>
                <a:spcPts val="1380"/>
              </a:lnSpc>
              <a:spcAft>
                <a:spcPts val="200"/>
              </a:spcAft>
              <a:buFont typeface="Arial" panose="020B0604020202020204" pitchFamily="34" charset="0"/>
              <a:buChar char="•"/>
            </a:pPr>
            <a:r>
              <a:rPr lang="en-US" sz="1200" dirty="0">
                <a:solidFill>
                  <a:srgbClr val="3B3838"/>
                </a:solidFill>
                <a:latin typeface="FuturaDem" pitchFamily="2" charset="0"/>
              </a:rPr>
              <a:t>DO</a:t>
            </a:r>
            <a:r>
              <a:rPr lang="en-US" sz="1200" dirty="0">
                <a:solidFill>
                  <a:srgbClr val="3B3838"/>
                </a:solidFill>
                <a:latin typeface="Futura" pitchFamily="2" charset="0"/>
              </a:rPr>
              <a:t>: </a:t>
            </a:r>
            <a:r>
              <a:rPr lang="en-US" sz="1200" dirty="0">
                <a:solidFill>
                  <a:srgbClr val="3B3838"/>
                </a:solidFill>
                <a:latin typeface="FuturaDem" pitchFamily="2" charset="0"/>
              </a:rPr>
              <a:t>steer</a:t>
            </a:r>
            <a:r>
              <a:rPr lang="en-US" sz="1200" baseline="0" dirty="0">
                <a:solidFill>
                  <a:srgbClr val="3B3838"/>
                </a:solidFill>
                <a:latin typeface="FuturaDem" pitchFamily="2" charset="0"/>
              </a:rPr>
              <a:t> clear of the edges </a:t>
            </a:r>
            <a:r>
              <a:rPr lang="en-US" sz="1200" baseline="0" dirty="0">
                <a:solidFill>
                  <a:srgbClr val="3B3838"/>
                </a:solidFill>
                <a:latin typeface="Futura" pitchFamily="2" charset="0"/>
              </a:rPr>
              <a:t>– we don’t want your content getting cut off. Keep everything inside the teal border by using the built-in content boxes.</a:t>
            </a:r>
          </a:p>
          <a:p>
            <a:pPr marL="119063" indent="-119063">
              <a:lnSpc>
                <a:spcPts val="1380"/>
              </a:lnSpc>
              <a:spcBef>
                <a:spcPts val="200"/>
              </a:spcBef>
              <a:spcAft>
                <a:spcPts val="200"/>
              </a:spcAft>
              <a:buFont typeface="Arial" panose="020B0604020202020204" pitchFamily="34" charset="0"/>
              <a:buChar char="•"/>
            </a:pPr>
            <a:r>
              <a:rPr lang="en-US" sz="1200" baseline="0" dirty="0">
                <a:solidFill>
                  <a:srgbClr val="3B3838"/>
                </a:solidFill>
                <a:latin typeface="FuturaDem" pitchFamily="2" charset="0"/>
              </a:rPr>
              <a:t>DON’T</a:t>
            </a:r>
            <a:r>
              <a:rPr lang="en-US" sz="1200" baseline="0" dirty="0">
                <a:solidFill>
                  <a:srgbClr val="3B3838"/>
                </a:solidFill>
                <a:latin typeface="Futura" pitchFamily="2" charset="0"/>
              </a:rPr>
              <a:t>: </a:t>
            </a:r>
            <a:r>
              <a:rPr lang="en-US" sz="1200" baseline="0" dirty="0">
                <a:solidFill>
                  <a:srgbClr val="3B3838"/>
                </a:solidFill>
                <a:latin typeface="FuturaDem" pitchFamily="2" charset="0"/>
              </a:rPr>
              <a:t>cover up the logo</a:t>
            </a:r>
            <a:r>
              <a:rPr lang="en-US" sz="1200" baseline="0" dirty="0">
                <a:solidFill>
                  <a:srgbClr val="3B3838"/>
                </a:solidFill>
                <a:latin typeface="Futura" pitchFamily="2" charset="0"/>
              </a:rPr>
              <a:t>. Make sure your text, charts, and images give the MH logo some breathing room.</a:t>
            </a:r>
          </a:p>
          <a:p>
            <a:pPr marL="119063" indent="-119063">
              <a:lnSpc>
                <a:spcPts val="1380"/>
              </a:lnSpc>
              <a:spcAft>
                <a:spcPts val="200"/>
              </a:spcAft>
              <a:buFont typeface="Arial" panose="020B0604020202020204" pitchFamily="34" charset="0"/>
              <a:buChar char="•"/>
            </a:pPr>
            <a:r>
              <a:rPr lang="en-US" sz="1200" dirty="0">
                <a:solidFill>
                  <a:srgbClr val="3B3838"/>
                </a:solidFill>
                <a:latin typeface="FuturaDem" pitchFamily="2" charset="0"/>
              </a:rPr>
              <a:t>DO</a:t>
            </a:r>
            <a:r>
              <a:rPr lang="en-US" sz="1200" dirty="0">
                <a:solidFill>
                  <a:srgbClr val="3B3838"/>
                </a:solidFill>
                <a:latin typeface="Futura" pitchFamily="2" charset="0"/>
              </a:rPr>
              <a:t>: </a:t>
            </a:r>
            <a:r>
              <a:rPr lang="en-US" sz="1200" dirty="0">
                <a:solidFill>
                  <a:srgbClr val="3B3838"/>
                </a:solidFill>
                <a:latin typeface="FuturaDem" pitchFamily="2" charset="0"/>
              </a:rPr>
              <a:t>stick with our colors and fonts.</a:t>
            </a:r>
            <a:r>
              <a:rPr lang="en-US" sz="1200" baseline="0" dirty="0">
                <a:solidFill>
                  <a:srgbClr val="3B3838"/>
                </a:solidFill>
                <a:latin typeface="FuturaDem" pitchFamily="2" charset="0"/>
              </a:rPr>
              <a:t> </a:t>
            </a:r>
            <a:r>
              <a:rPr lang="en-US" sz="1200" baseline="0" dirty="0">
                <a:solidFill>
                  <a:srgbClr val="3B3838"/>
                </a:solidFill>
                <a:latin typeface="Futura" pitchFamily="2" charset="0"/>
              </a:rPr>
              <a:t>This template is built in line with brand standards, so all you have to do is add your content.</a:t>
            </a:r>
          </a:p>
          <a:p>
            <a:pPr marL="119063" indent="-119063">
              <a:lnSpc>
                <a:spcPts val="1380"/>
              </a:lnSpc>
              <a:spcBef>
                <a:spcPts val="200"/>
              </a:spcBef>
              <a:spcAft>
                <a:spcPts val="200"/>
              </a:spcAft>
              <a:buFont typeface="Arial" panose="020B0604020202020204" pitchFamily="34" charset="0"/>
              <a:buChar char="•"/>
            </a:pPr>
            <a:r>
              <a:rPr lang="en-US" sz="1200" baseline="0" dirty="0">
                <a:solidFill>
                  <a:srgbClr val="3B3838"/>
                </a:solidFill>
                <a:latin typeface="FuturaDem" pitchFamily="2" charset="0"/>
              </a:rPr>
              <a:t>DON’T</a:t>
            </a:r>
            <a:r>
              <a:rPr lang="en-US" sz="1200" baseline="0" dirty="0">
                <a:solidFill>
                  <a:srgbClr val="3B3838"/>
                </a:solidFill>
                <a:latin typeface="Futura" pitchFamily="2" charset="0"/>
              </a:rPr>
              <a:t>: use black for text. Use dark gray (RGB 59 56 56) by selecting “More Fill Colors” in the “Text Fill” dropdown menu (it may also be saved in “Recent Colors”).</a:t>
            </a:r>
          </a:p>
          <a:p>
            <a:pPr marL="119063" indent="-119063">
              <a:lnSpc>
                <a:spcPts val="1380"/>
              </a:lnSpc>
              <a:spcBef>
                <a:spcPts val="200"/>
              </a:spcBef>
              <a:spcAft>
                <a:spcPts val="200"/>
              </a:spcAft>
              <a:buFont typeface="Arial" panose="020B0604020202020204" pitchFamily="34" charset="0"/>
              <a:buChar char="•"/>
            </a:pPr>
            <a:r>
              <a:rPr lang="en-US" sz="1200" kern="1100" spc="-10" baseline="0" dirty="0">
                <a:solidFill>
                  <a:srgbClr val="3B3838"/>
                </a:solidFill>
                <a:latin typeface="FuturaDem" pitchFamily="2" charset="0"/>
              </a:rPr>
              <a:t>DO</a:t>
            </a:r>
            <a:r>
              <a:rPr lang="en-US" sz="1200" kern="1100" spc="-10" baseline="0" dirty="0">
                <a:solidFill>
                  <a:srgbClr val="3B3838"/>
                </a:solidFill>
                <a:latin typeface="Futura" pitchFamily="2" charset="0"/>
              </a:rPr>
              <a:t>: </a:t>
            </a:r>
            <a:r>
              <a:rPr lang="en-US" sz="1200" kern="1100" spc="-10" baseline="0" dirty="0">
                <a:solidFill>
                  <a:srgbClr val="3B3838"/>
                </a:solidFill>
                <a:latin typeface="FuturaDem" pitchFamily="2" charset="0"/>
              </a:rPr>
              <a:t>ask for help! </a:t>
            </a:r>
            <a:r>
              <a:rPr lang="en-US" sz="1200" kern="1100" spc="-10" baseline="0" dirty="0">
                <a:solidFill>
                  <a:srgbClr val="3B3838"/>
                </a:solidFill>
                <a:latin typeface="Futura" pitchFamily="2" charset="0"/>
              </a:rPr>
              <a:t>If you have questions, reach out to the marketing team.</a:t>
            </a:r>
            <a:endParaRPr lang="en-US" sz="1200" kern="1100" spc="-10" dirty="0">
              <a:solidFill>
                <a:srgbClr val="3B3838"/>
              </a:solidFill>
              <a:latin typeface="Futura" pitchFamily="2" charset="0"/>
            </a:endParaRPr>
          </a:p>
        </p:txBody>
      </p:sp>
      <p:sp>
        <p:nvSpPr>
          <p:cNvPr id="15" name="TextBox 14"/>
          <p:cNvSpPr txBox="1"/>
          <p:nvPr userDrawn="1"/>
        </p:nvSpPr>
        <p:spPr>
          <a:xfrm>
            <a:off x="-2911982" y="40152"/>
            <a:ext cx="2530549" cy="523220"/>
          </a:xfrm>
          <a:prstGeom prst="rect">
            <a:avLst/>
          </a:prstGeom>
          <a:noFill/>
        </p:spPr>
        <p:txBody>
          <a:bodyPr wrap="square" rtlCol="0">
            <a:spAutoFit/>
          </a:bodyPr>
          <a:lstStyle/>
          <a:p>
            <a:r>
              <a:rPr lang="en-US" sz="1400" i="1" dirty="0">
                <a:solidFill>
                  <a:srgbClr val="D71921"/>
                </a:solidFill>
                <a:latin typeface="FuturaMed" pitchFamily="2" charset="0"/>
              </a:rPr>
              <a:t>*This box</a:t>
            </a:r>
            <a:r>
              <a:rPr lang="en-US" sz="1400" i="1" baseline="0" dirty="0">
                <a:solidFill>
                  <a:srgbClr val="D71921"/>
                </a:solidFill>
                <a:latin typeface="FuturaMed" pitchFamily="2" charset="0"/>
              </a:rPr>
              <a:t> will not show in presentation mode.*</a:t>
            </a:r>
          </a:p>
        </p:txBody>
      </p:sp>
      <p:sp>
        <p:nvSpPr>
          <p:cNvPr id="16" name="TextBox 15"/>
          <p:cNvSpPr txBox="1"/>
          <p:nvPr userDrawn="1"/>
        </p:nvSpPr>
        <p:spPr>
          <a:xfrm>
            <a:off x="9398547" y="40152"/>
            <a:ext cx="2530549" cy="523220"/>
          </a:xfrm>
          <a:prstGeom prst="rect">
            <a:avLst/>
          </a:prstGeom>
          <a:noFill/>
        </p:spPr>
        <p:txBody>
          <a:bodyPr wrap="square" rtlCol="0">
            <a:spAutoFit/>
          </a:bodyPr>
          <a:lstStyle/>
          <a:p>
            <a:r>
              <a:rPr lang="en-US" sz="1400" i="1" dirty="0">
                <a:solidFill>
                  <a:srgbClr val="D71921"/>
                </a:solidFill>
                <a:latin typeface="FuturaMed" pitchFamily="2" charset="0"/>
              </a:rPr>
              <a:t>*This box</a:t>
            </a:r>
            <a:r>
              <a:rPr lang="en-US" sz="1400" i="1" baseline="0" dirty="0">
                <a:solidFill>
                  <a:srgbClr val="D71921"/>
                </a:solidFill>
                <a:latin typeface="FuturaMed" pitchFamily="2" charset="0"/>
              </a:rPr>
              <a:t> will not show in presentation mode.*</a:t>
            </a:r>
          </a:p>
        </p:txBody>
      </p:sp>
    </p:spTree>
    <p:extLst>
      <p:ext uri="{BB962C8B-B14F-4D97-AF65-F5344CB8AC3E}">
        <p14:creationId xmlns:p14="http://schemas.microsoft.com/office/powerpoint/2010/main" val="3390054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6" r:id="rId5"/>
    <p:sldLayoutId id="2147483679" r:id="rId6"/>
    <p:sldLayoutId id="2147483680" r:id="rId7"/>
    <p:sldLayoutId id="2147483665" r:id="rId8"/>
    <p:sldLayoutId id="2147483666" r:id="rId9"/>
    <p:sldLayoutId id="2147483667" r:id="rId10"/>
    <p:sldLayoutId id="2147483668" r:id="rId11"/>
    <p:sldLayoutId id="2147483678" r:id="rId12"/>
    <p:sldLayoutId id="2147483669" r:id="rId13"/>
    <p:sldLayoutId id="2147483670" r:id="rId14"/>
    <p:sldLayoutId id="2147483671" r:id="rId15"/>
    <p:sldLayoutId id="2147483672" r:id="rId16"/>
    <p:sldLayoutId id="2147483674" r:id="rId17"/>
    <p:sldLayoutId id="2147483675" r:id="rId18"/>
    <p:sldLayoutId id="2147483677" r:id="rId19"/>
    <p:sldLayoutId id="2147483681" r:id="rId20"/>
  </p:sldLayoutIdLst>
  <p:hf hdr="0" ftr="0"/>
  <p:txStyles>
    <p:titleStyle>
      <a:lvl1pPr algn="l" defTabSz="914400" rtl="0" eaLnBrk="1" latinLnBrk="0" hangingPunct="1">
        <a:lnSpc>
          <a:spcPct val="90000"/>
        </a:lnSpc>
        <a:spcBef>
          <a:spcPct val="0"/>
        </a:spcBef>
        <a:buNone/>
        <a:defRPr sz="4400" kern="1200">
          <a:solidFill>
            <a:srgbClr val="6D1F7E"/>
          </a:solidFill>
          <a:latin typeface="Futura" pitchFamily="2" charset="0"/>
          <a:ea typeface="+mj-ea"/>
          <a:cs typeface="+mj-cs"/>
        </a:defRPr>
      </a:lvl1pPr>
    </p:titleStyle>
    <p:bodyStyle>
      <a:lvl1pPr marL="228600" indent="-228600" algn="l" defTabSz="914400" rtl="0" eaLnBrk="1" latinLnBrk="0" hangingPunct="1">
        <a:lnSpc>
          <a:spcPct val="90000"/>
        </a:lnSpc>
        <a:spcBef>
          <a:spcPts val="1000"/>
        </a:spcBef>
        <a:buClr>
          <a:srgbClr val="6D1F7E"/>
        </a:buClr>
        <a:buFont typeface="Arial" panose="020B0604020202020204" pitchFamily="34" charset="0"/>
        <a:buChar char="•"/>
        <a:defRPr sz="2800" kern="1200">
          <a:solidFill>
            <a:schemeClr val="bg2">
              <a:lumMod val="25000"/>
            </a:schemeClr>
          </a:solidFill>
          <a:latin typeface="Futura" pitchFamily="2" charset="0"/>
          <a:ea typeface="+mn-ea"/>
          <a:cs typeface="+mn-cs"/>
        </a:defRPr>
      </a:lvl1pPr>
      <a:lvl2pPr marL="685800" indent="-228600" algn="l" defTabSz="914400" rtl="0" eaLnBrk="1" latinLnBrk="0" hangingPunct="1">
        <a:lnSpc>
          <a:spcPct val="90000"/>
        </a:lnSpc>
        <a:spcBef>
          <a:spcPts val="500"/>
        </a:spcBef>
        <a:buClr>
          <a:srgbClr val="6D1F7E"/>
        </a:buClr>
        <a:buFont typeface="Arial" panose="020B0604020202020204" pitchFamily="34" charset="0"/>
        <a:buChar char="•"/>
        <a:defRPr sz="2400" kern="1200">
          <a:solidFill>
            <a:schemeClr val="bg2">
              <a:lumMod val="25000"/>
            </a:schemeClr>
          </a:solidFill>
          <a:latin typeface="Futura" pitchFamily="2" charset="0"/>
          <a:ea typeface="+mn-ea"/>
          <a:cs typeface="+mn-cs"/>
        </a:defRPr>
      </a:lvl2pPr>
      <a:lvl3pPr marL="1143000" indent="-228600" algn="l" defTabSz="914400" rtl="0" eaLnBrk="1" latinLnBrk="0" hangingPunct="1">
        <a:lnSpc>
          <a:spcPct val="90000"/>
        </a:lnSpc>
        <a:spcBef>
          <a:spcPts val="500"/>
        </a:spcBef>
        <a:buClr>
          <a:srgbClr val="6D1F7E"/>
        </a:buClr>
        <a:buFont typeface="Arial" panose="020B0604020202020204" pitchFamily="34" charset="0"/>
        <a:buChar char="•"/>
        <a:defRPr sz="2000" kern="1200">
          <a:solidFill>
            <a:schemeClr val="bg2">
              <a:lumMod val="25000"/>
            </a:schemeClr>
          </a:solidFill>
          <a:latin typeface="Futura" pitchFamily="2" charset="0"/>
          <a:ea typeface="+mn-ea"/>
          <a:cs typeface="+mn-cs"/>
        </a:defRPr>
      </a:lvl3pPr>
      <a:lvl4pPr marL="1600200" indent="-228600" algn="l" defTabSz="914400" rtl="0" eaLnBrk="1" latinLnBrk="0" hangingPunct="1">
        <a:lnSpc>
          <a:spcPct val="90000"/>
        </a:lnSpc>
        <a:spcBef>
          <a:spcPts val="500"/>
        </a:spcBef>
        <a:buClr>
          <a:srgbClr val="6D1F7E"/>
        </a:buClr>
        <a:buFont typeface="Arial" panose="020B0604020202020204" pitchFamily="34" charset="0"/>
        <a:buChar char="•"/>
        <a:defRPr sz="1800" kern="1200">
          <a:solidFill>
            <a:schemeClr val="bg2">
              <a:lumMod val="25000"/>
            </a:schemeClr>
          </a:solidFill>
          <a:latin typeface="Futura" pitchFamily="2" charset="0"/>
          <a:ea typeface="+mn-ea"/>
          <a:cs typeface="+mn-cs"/>
        </a:defRPr>
      </a:lvl4pPr>
      <a:lvl5pPr marL="2057400" indent="-228600" algn="l" defTabSz="914400" rtl="0" eaLnBrk="1" latinLnBrk="0" hangingPunct="1">
        <a:lnSpc>
          <a:spcPct val="90000"/>
        </a:lnSpc>
        <a:spcBef>
          <a:spcPts val="500"/>
        </a:spcBef>
        <a:buClr>
          <a:srgbClr val="6D1F7E"/>
        </a:buClr>
        <a:buFont typeface="Arial" panose="020B0604020202020204" pitchFamily="34" charset="0"/>
        <a:buChar char="•"/>
        <a:defRPr sz="1800" kern="1200">
          <a:solidFill>
            <a:schemeClr val="bg2">
              <a:lumMod val="25000"/>
            </a:schemeClr>
          </a:solidFill>
          <a:latin typeface="Futur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health.harvard.edu/mens-health/routine-screening-tests-for-men"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21.jpe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www.menshealthnetwork.com/" TargetMode="External"/><Relationship Id="rId7" Type="http://schemas.openxmlformats.org/officeDocument/2006/relationships/hyperlink" Target="http://www.menshealthlibrary.com/"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hyperlink" Target="http://www.prostratehealthguide.com/" TargetMode="External"/><Relationship Id="rId5" Type="http://schemas.openxmlformats.org/officeDocument/2006/relationships/hyperlink" Target="http://www.wearblueformen.com/" TargetMode="External"/><Relationship Id="rId4" Type="http://schemas.openxmlformats.org/officeDocument/2006/relationships/hyperlink" Target="http://www.men&#8217;shealthresourcecenter.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 Id="rId5" Type="http://schemas.openxmlformats.org/officeDocument/2006/relationships/image" Target="../media/image35.emf"/><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 Id="rId6" Type="http://schemas.openxmlformats.org/officeDocument/2006/relationships/image" Target="../media/image35.emf"/><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434" y="3866312"/>
            <a:ext cx="7886700" cy="757014"/>
          </a:xfrm>
        </p:spPr>
        <p:txBody>
          <a:bodyPr>
            <a:noAutofit/>
          </a:bodyPr>
          <a:lstStyle/>
          <a:p>
            <a:r>
              <a:rPr lang="en-US" sz="8800" dirty="0"/>
              <a:t>Men’s Health</a:t>
            </a:r>
            <a:r>
              <a:rPr lang="en-US" sz="6000" dirty="0"/>
              <a:t>	</a:t>
            </a:r>
          </a:p>
        </p:txBody>
      </p:sp>
      <p:sp>
        <p:nvSpPr>
          <p:cNvPr id="3" name="Subtitle 2"/>
          <p:cNvSpPr>
            <a:spLocks noGrp="1"/>
          </p:cNvSpPr>
          <p:nvPr>
            <p:ph type="body" idx="1"/>
          </p:nvPr>
        </p:nvSpPr>
        <p:spPr>
          <a:xfrm>
            <a:off x="302151" y="4237965"/>
            <a:ext cx="8515846" cy="1302321"/>
          </a:xfrm>
        </p:spPr>
        <p:txBody>
          <a:bodyPr>
            <a:noAutofit/>
          </a:bodyPr>
          <a:lstStyle/>
          <a:p>
            <a:pPr lvl="0" algn="ctr"/>
            <a:r>
              <a:rPr lang="en-US" sz="5800" dirty="0"/>
              <a:t>  </a:t>
            </a:r>
          </a:p>
        </p:txBody>
      </p:sp>
      <p:sp>
        <p:nvSpPr>
          <p:cNvPr id="5" name="Content Placeholder 4"/>
          <p:cNvSpPr>
            <a:spLocks noGrp="1"/>
          </p:cNvSpPr>
          <p:nvPr>
            <p:ph sz="quarter" idx="14"/>
          </p:nvPr>
        </p:nvSpPr>
        <p:spPr>
          <a:xfrm>
            <a:off x="-5664" y="0"/>
            <a:ext cx="1416775" cy="3030537"/>
          </a:xfrm>
        </p:spPr>
        <p:txBody>
          <a:bodyPr/>
          <a:lstStyle/>
          <a:p>
            <a:endParaRPr lang="en-US" dirty="0"/>
          </a:p>
        </p:txBody>
      </p:sp>
      <p:sp>
        <p:nvSpPr>
          <p:cNvPr id="4" name="Date Placeholder 3"/>
          <p:cNvSpPr>
            <a:spLocks noGrp="1"/>
          </p:cNvSpPr>
          <p:nvPr>
            <p:ph type="dt" sz="half" idx="10"/>
          </p:nvPr>
        </p:nvSpPr>
        <p:spPr/>
        <p:txBody>
          <a:bodyPr/>
          <a:lstStyle/>
          <a:p>
            <a:fld id="{5A2F089C-5909-4363-8FF1-93EC0FB3EDA8}" type="datetime1">
              <a:rPr lang="en-US" smtClean="0"/>
              <a:t>6/21/2022</a:t>
            </a:fld>
            <a:endParaRPr lang="en-US" dirty="0"/>
          </a:p>
        </p:txBody>
      </p:sp>
      <p:sp>
        <p:nvSpPr>
          <p:cNvPr id="6" name="Slide Number Placeholder 5"/>
          <p:cNvSpPr>
            <a:spLocks noGrp="1"/>
          </p:cNvSpPr>
          <p:nvPr>
            <p:ph type="sldNum" sz="quarter" idx="12"/>
          </p:nvPr>
        </p:nvSpPr>
        <p:spPr/>
        <p:txBody>
          <a:bodyPr/>
          <a:lstStyle/>
          <a:p>
            <a:fld id="{937CADCA-0A8E-438E-BAE0-49F46BA26809}" type="slidenum">
              <a:rPr lang="en-US" smtClean="0"/>
              <a:t>1</a:t>
            </a:fld>
            <a:endParaRPr lang="en-US" dirty="0"/>
          </a:p>
        </p:txBody>
      </p:sp>
      <p:sp>
        <p:nvSpPr>
          <p:cNvPr id="12" name="Title 1"/>
          <p:cNvSpPr txBox="1">
            <a:spLocks/>
          </p:cNvSpPr>
          <p:nvPr/>
        </p:nvSpPr>
        <p:spPr>
          <a:xfrm>
            <a:off x="616724" y="5308164"/>
            <a:ext cx="7886700" cy="757014"/>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4400" kern="1200">
                <a:solidFill>
                  <a:srgbClr val="6D1F7E"/>
                </a:solidFill>
                <a:latin typeface="Futura" pitchFamily="2" charset="0"/>
                <a:ea typeface="+mj-ea"/>
                <a:cs typeface="+mj-cs"/>
              </a:defRPr>
            </a:lvl1pPr>
          </a:lstStyle>
          <a:p>
            <a:r>
              <a:rPr lang="en-US" sz="2500" dirty="0"/>
              <a:t>Wendy Petusevsky, RD, Diabetes Educator</a:t>
            </a:r>
          </a:p>
          <a:p>
            <a:r>
              <a:rPr lang="en-US" sz="2500" dirty="0"/>
              <a:t>Jessica Roark, MPH, ACSM CPT</a:t>
            </a:r>
            <a:r>
              <a:rPr lang="en-US" dirty="0"/>
              <a:t>	</a:t>
            </a:r>
          </a:p>
        </p:txBody>
      </p:sp>
      <p:pic>
        <p:nvPicPr>
          <p:cNvPr id="1030" name="Picture 6" descr="Common men's health issues revealed on Men's Health Week | Omnia Health  Ins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850899"/>
            <a:ext cx="6731000" cy="219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745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Question 4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10</a:t>
            </a:fld>
            <a:endParaRPr lang="en-US" dirty="0"/>
          </a:p>
        </p:txBody>
      </p:sp>
      <p:sp>
        <p:nvSpPr>
          <p:cNvPr id="5" name="TextBox 4"/>
          <p:cNvSpPr txBox="1"/>
          <p:nvPr/>
        </p:nvSpPr>
        <p:spPr>
          <a:xfrm>
            <a:off x="628650" y="1536700"/>
            <a:ext cx="7029450"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utura"/>
              </a:rPr>
              <a:t>Unlike women, men don’t require bone density screenings</a:t>
            </a:r>
          </a:p>
          <a:p>
            <a:pPr marL="742950" lvl="1" indent="-285750">
              <a:buFont typeface="Arial" panose="020B0604020202020204" pitchFamily="34" charset="0"/>
              <a:buChar char="•"/>
            </a:pPr>
            <a:r>
              <a:rPr lang="en-US" sz="3200" dirty="0">
                <a:latin typeface="Futura"/>
              </a:rPr>
              <a:t>True</a:t>
            </a:r>
          </a:p>
          <a:p>
            <a:pPr marL="742950" lvl="1" indent="-285750">
              <a:buFont typeface="Arial" panose="020B0604020202020204" pitchFamily="34" charset="0"/>
              <a:buChar char="•"/>
            </a:pPr>
            <a:r>
              <a:rPr lang="en-US" sz="3200" dirty="0">
                <a:latin typeface="Futura"/>
              </a:rPr>
              <a:t>False</a:t>
            </a:r>
          </a:p>
        </p:txBody>
      </p:sp>
    </p:spTree>
    <p:extLst>
      <p:ext uri="{BB962C8B-B14F-4D97-AF65-F5344CB8AC3E}">
        <p14:creationId xmlns:p14="http://schemas.microsoft.com/office/powerpoint/2010/main" val="370505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Question 4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11</a:t>
            </a:fld>
            <a:endParaRPr lang="en-US" dirty="0"/>
          </a:p>
        </p:txBody>
      </p:sp>
      <p:sp>
        <p:nvSpPr>
          <p:cNvPr id="5" name="TextBox 4"/>
          <p:cNvSpPr txBox="1"/>
          <p:nvPr/>
        </p:nvSpPr>
        <p:spPr>
          <a:xfrm>
            <a:off x="628650" y="1536700"/>
            <a:ext cx="7029450"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utura"/>
              </a:rPr>
              <a:t>Unlike women, men don’t require bone density screenings</a:t>
            </a:r>
          </a:p>
          <a:p>
            <a:pPr marL="742950" lvl="1" indent="-285750">
              <a:buFont typeface="Arial" panose="020B0604020202020204" pitchFamily="34" charset="0"/>
              <a:buChar char="•"/>
            </a:pPr>
            <a:r>
              <a:rPr lang="en-US" sz="3200" dirty="0">
                <a:latin typeface="Futura"/>
              </a:rPr>
              <a:t>True</a:t>
            </a:r>
          </a:p>
          <a:p>
            <a:pPr marL="742950" lvl="1" indent="-285750">
              <a:buFont typeface="Arial" panose="020B0604020202020204" pitchFamily="34" charset="0"/>
              <a:buChar char="•"/>
            </a:pPr>
            <a:r>
              <a:rPr lang="en-US" sz="3200" dirty="0">
                <a:solidFill>
                  <a:schemeClr val="accent6"/>
                </a:solidFill>
                <a:latin typeface="Futura"/>
              </a:rPr>
              <a:t>False</a:t>
            </a:r>
          </a:p>
        </p:txBody>
      </p:sp>
    </p:spTree>
    <p:extLst>
      <p:ext uri="{BB962C8B-B14F-4D97-AF65-F5344CB8AC3E}">
        <p14:creationId xmlns:p14="http://schemas.microsoft.com/office/powerpoint/2010/main" val="1158565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Question 5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12</a:t>
            </a:fld>
            <a:endParaRPr lang="en-US" dirty="0"/>
          </a:p>
        </p:txBody>
      </p:sp>
      <p:sp>
        <p:nvSpPr>
          <p:cNvPr id="5" name="TextBox 4"/>
          <p:cNvSpPr txBox="1"/>
          <p:nvPr/>
        </p:nvSpPr>
        <p:spPr>
          <a:xfrm>
            <a:off x="628650" y="1536700"/>
            <a:ext cx="7029450"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utura"/>
              </a:rPr>
              <a:t>A blood pressure reading 120/80 is considered</a:t>
            </a:r>
          </a:p>
          <a:p>
            <a:pPr marL="971550" lvl="1" indent="-514350">
              <a:buFont typeface="+mj-lt"/>
              <a:buAutoNum type="alphaLcParenR"/>
            </a:pPr>
            <a:r>
              <a:rPr lang="en-US" sz="3200" dirty="0">
                <a:latin typeface="Futura"/>
              </a:rPr>
              <a:t>Pre-hypertension</a:t>
            </a:r>
          </a:p>
          <a:p>
            <a:pPr marL="971550" lvl="1" indent="-514350">
              <a:buFont typeface="+mj-lt"/>
              <a:buAutoNum type="alphaLcParenR"/>
            </a:pPr>
            <a:r>
              <a:rPr lang="en-US" sz="3200" dirty="0">
                <a:latin typeface="Futura"/>
              </a:rPr>
              <a:t>Normal</a:t>
            </a:r>
          </a:p>
          <a:p>
            <a:pPr marL="971550" lvl="1" indent="-514350">
              <a:buFont typeface="+mj-lt"/>
              <a:buAutoNum type="alphaLcParenR"/>
            </a:pPr>
            <a:r>
              <a:rPr lang="en-US" sz="3200" dirty="0">
                <a:latin typeface="Futura"/>
              </a:rPr>
              <a:t>Too low</a:t>
            </a:r>
          </a:p>
          <a:p>
            <a:pPr marL="742950" lvl="1" indent="-285750">
              <a:buFont typeface="Arial" panose="020B0604020202020204" pitchFamily="34" charset="0"/>
              <a:buChar char="•"/>
            </a:pPr>
            <a:endParaRPr lang="en-US" sz="3200" dirty="0">
              <a:latin typeface="Futura"/>
            </a:endParaRPr>
          </a:p>
        </p:txBody>
      </p:sp>
    </p:spTree>
    <p:extLst>
      <p:ext uri="{BB962C8B-B14F-4D97-AF65-F5344CB8AC3E}">
        <p14:creationId xmlns:p14="http://schemas.microsoft.com/office/powerpoint/2010/main" val="1255649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Question 5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13</a:t>
            </a:fld>
            <a:endParaRPr lang="en-US" dirty="0"/>
          </a:p>
        </p:txBody>
      </p:sp>
      <p:sp>
        <p:nvSpPr>
          <p:cNvPr id="5" name="TextBox 4"/>
          <p:cNvSpPr txBox="1"/>
          <p:nvPr/>
        </p:nvSpPr>
        <p:spPr>
          <a:xfrm>
            <a:off x="628650" y="1536700"/>
            <a:ext cx="7029450"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utura"/>
              </a:rPr>
              <a:t>A blood pressure reading 120/80 is considered</a:t>
            </a:r>
          </a:p>
          <a:p>
            <a:pPr marL="971550" lvl="1" indent="-514350">
              <a:buFont typeface="+mj-lt"/>
              <a:buAutoNum type="alphaLcParenR"/>
            </a:pPr>
            <a:r>
              <a:rPr lang="en-US" sz="3200" dirty="0">
                <a:latin typeface="Futura"/>
              </a:rPr>
              <a:t>Pre-hypertension</a:t>
            </a:r>
          </a:p>
          <a:p>
            <a:pPr marL="971550" lvl="1" indent="-514350">
              <a:buFont typeface="+mj-lt"/>
              <a:buAutoNum type="alphaLcParenR"/>
            </a:pPr>
            <a:r>
              <a:rPr lang="en-US" sz="3200" dirty="0">
                <a:solidFill>
                  <a:schemeClr val="accent6"/>
                </a:solidFill>
                <a:latin typeface="Futura"/>
              </a:rPr>
              <a:t>Normal</a:t>
            </a:r>
          </a:p>
          <a:p>
            <a:pPr marL="971550" lvl="1" indent="-514350">
              <a:buFont typeface="+mj-lt"/>
              <a:buAutoNum type="alphaLcParenR"/>
            </a:pPr>
            <a:r>
              <a:rPr lang="en-US" sz="3200" dirty="0">
                <a:latin typeface="Futura"/>
              </a:rPr>
              <a:t>Too low</a:t>
            </a:r>
          </a:p>
          <a:p>
            <a:pPr marL="742950" lvl="1" indent="-285750">
              <a:buFont typeface="Arial" panose="020B0604020202020204" pitchFamily="34" charset="0"/>
              <a:buChar char="•"/>
            </a:pPr>
            <a:endParaRPr lang="en-US" sz="3200" dirty="0">
              <a:latin typeface="Futura"/>
            </a:endParaRPr>
          </a:p>
        </p:txBody>
      </p:sp>
    </p:spTree>
    <p:extLst>
      <p:ext uri="{BB962C8B-B14F-4D97-AF65-F5344CB8AC3E}">
        <p14:creationId xmlns:p14="http://schemas.microsoft.com/office/powerpoint/2010/main" val="2463953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How did you do?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14</a:t>
            </a:fld>
            <a:endParaRPr lang="en-US" dirty="0"/>
          </a:p>
        </p:txBody>
      </p:sp>
      <p:pic>
        <p:nvPicPr>
          <p:cNvPr id="18434" name="Picture 2" descr="4 Effective Rules to Accomplish More Each Day - Marwan Wah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258" y="1470991"/>
            <a:ext cx="6260125" cy="414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158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15</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Men’s Health Month</a:t>
            </a:r>
          </a:p>
        </p:txBody>
      </p:sp>
      <p:sp>
        <p:nvSpPr>
          <p:cNvPr id="9" name="TextBox 8"/>
          <p:cNvSpPr txBox="1"/>
          <p:nvPr/>
        </p:nvSpPr>
        <p:spPr>
          <a:xfrm>
            <a:off x="1509821" y="1253848"/>
            <a:ext cx="7483998" cy="5170646"/>
          </a:xfrm>
          <a:prstGeom prst="rect">
            <a:avLst/>
          </a:prstGeom>
          <a:noFill/>
        </p:spPr>
        <p:txBody>
          <a:bodyPr wrap="square" rtlCol="0">
            <a:spAutoFit/>
          </a:bodyPr>
          <a:lstStyle/>
          <a:p>
            <a:pPr marL="457200" lvl="0" indent="-457200">
              <a:lnSpc>
                <a:spcPct val="120000"/>
              </a:lnSpc>
              <a:buClr>
                <a:srgbClr val="6D1F7E"/>
              </a:buClr>
              <a:buFont typeface="Arial" panose="020B0604020202020204" pitchFamily="34" charset="0"/>
              <a:buChar char="•"/>
            </a:pPr>
            <a:r>
              <a:rPr lang="en-US" sz="2500" dirty="0">
                <a:solidFill>
                  <a:srgbClr val="E7E6E6">
                    <a:lumMod val="25000"/>
                  </a:srgbClr>
                </a:solidFill>
                <a:latin typeface="Futura" pitchFamily="2" charset="0"/>
              </a:rPr>
              <a:t>The goal is to raise awareness about preventable health problems and encourage early detection</a:t>
            </a:r>
          </a:p>
          <a:p>
            <a:pPr marL="457200" lvl="0" indent="-457200">
              <a:lnSpc>
                <a:spcPct val="120000"/>
              </a:lnSpc>
              <a:buClr>
                <a:srgbClr val="6D1F7E"/>
              </a:buClr>
              <a:buFont typeface="Arial" panose="020B0604020202020204" pitchFamily="34" charset="0"/>
              <a:buChar char="•"/>
            </a:pPr>
            <a:r>
              <a:rPr lang="en-US" sz="2500" dirty="0">
                <a:solidFill>
                  <a:srgbClr val="E7E6E6">
                    <a:lumMod val="25000"/>
                  </a:srgbClr>
                </a:solidFill>
                <a:latin typeface="Futura" pitchFamily="2" charset="0"/>
              </a:rPr>
              <a:t>Ways to celebrate/increase awareness</a:t>
            </a:r>
          </a:p>
          <a:p>
            <a:pPr marL="914400" lvl="1" indent="-457200">
              <a:lnSpc>
                <a:spcPct val="120000"/>
              </a:lnSpc>
              <a:buClr>
                <a:srgbClr val="6D1F7E"/>
              </a:buClr>
              <a:buFont typeface="Arial" panose="020B0604020202020204" pitchFamily="34" charset="0"/>
              <a:buChar char="•"/>
            </a:pPr>
            <a:r>
              <a:rPr lang="en-US" sz="2500" dirty="0">
                <a:solidFill>
                  <a:srgbClr val="E7E6E6">
                    <a:lumMod val="25000"/>
                  </a:srgbClr>
                </a:solidFill>
                <a:latin typeface="Futura" pitchFamily="2" charset="0"/>
              </a:rPr>
              <a:t>Wear blue</a:t>
            </a:r>
          </a:p>
          <a:p>
            <a:pPr marL="914400" lvl="1" indent="-457200">
              <a:lnSpc>
                <a:spcPct val="120000"/>
              </a:lnSpc>
              <a:buClr>
                <a:srgbClr val="6D1F7E"/>
              </a:buClr>
              <a:buFont typeface="Arial" panose="020B0604020202020204" pitchFamily="34" charset="0"/>
              <a:buChar char="•"/>
            </a:pPr>
            <a:r>
              <a:rPr lang="en-US" sz="2500" dirty="0">
                <a:solidFill>
                  <a:srgbClr val="E7E6E6">
                    <a:lumMod val="25000"/>
                  </a:srgbClr>
                </a:solidFill>
                <a:latin typeface="Futura" pitchFamily="2" charset="0"/>
              </a:rPr>
              <a:t>Schedule your screening today</a:t>
            </a:r>
          </a:p>
          <a:p>
            <a:pPr marL="914400" lvl="1" indent="-457200">
              <a:lnSpc>
                <a:spcPct val="120000"/>
              </a:lnSpc>
              <a:buClr>
                <a:srgbClr val="6D1F7E"/>
              </a:buClr>
              <a:buFont typeface="Arial" panose="020B0604020202020204" pitchFamily="34" charset="0"/>
              <a:buChar char="•"/>
            </a:pPr>
            <a:r>
              <a:rPr lang="en-US" sz="2500" dirty="0">
                <a:solidFill>
                  <a:srgbClr val="E7E6E6">
                    <a:lumMod val="25000"/>
                  </a:srgbClr>
                </a:solidFill>
                <a:latin typeface="Futura" pitchFamily="2" charset="0"/>
              </a:rPr>
              <a:t>Set a new lifestyle goal</a:t>
            </a:r>
          </a:p>
          <a:p>
            <a:pPr marL="914400" lvl="1" indent="-457200">
              <a:lnSpc>
                <a:spcPct val="120000"/>
              </a:lnSpc>
              <a:buClr>
                <a:srgbClr val="6D1F7E"/>
              </a:buClr>
              <a:buFont typeface="Arial" panose="020B0604020202020204" pitchFamily="34" charset="0"/>
              <a:buChar char="•"/>
            </a:pPr>
            <a:r>
              <a:rPr lang="en-US" sz="2500" dirty="0">
                <a:solidFill>
                  <a:srgbClr val="E7E6E6">
                    <a:lumMod val="25000"/>
                  </a:srgbClr>
                </a:solidFill>
                <a:latin typeface="Futura" pitchFamily="2" charset="0"/>
              </a:rPr>
              <a:t>Share what you learned with men in your life today!</a:t>
            </a:r>
          </a:p>
          <a:p>
            <a:pPr lvl="1">
              <a:lnSpc>
                <a:spcPct val="120000"/>
              </a:lnSpc>
              <a:buClr>
                <a:srgbClr val="6D1F7E"/>
              </a:buClr>
            </a:pPr>
            <a:endParaRPr lang="en-US" sz="3000" dirty="0">
              <a:solidFill>
                <a:srgbClr val="E7E6E6">
                  <a:lumMod val="25000"/>
                </a:srgbClr>
              </a:solidFill>
              <a:latin typeface="Futura" pitchFamily="2" charset="0"/>
            </a:endParaRPr>
          </a:p>
          <a:p>
            <a:pPr marL="914400" lvl="1" indent="-457200">
              <a:lnSpc>
                <a:spcPct val="120000"/>
              </a:lnSpc>
              <a:buClr>
                <a:srgbClr val="6D1F7E"/>
              </a:buClr>
              <a:buFont typeface="Arial" panose="020B0604020202020204" pitchFamily="34" charset="0"/>
              <a:buChar char="•"/>
            </a:pPr>
            <a:endParaRPr lang="en-US" sz="3000" dirty="0">
              <a:solidFill>
                <a:srgbClr val="E7E6E6">
                  <a:lumMod val="25000"/>
                </a:srgbClr>
              </a:solidFill>
              <a:latin typeface="Futura" pitchFamily="2" charset="0"/>
            </a:endParaRPr>
          </a:p>
          <a:p>
            <a:endParaRPr lang="en-US" dirty="0"/>
          </a:p>
        </p:txBody>
      </p:sp>
      <p:pic>
        <p:nvPicPr>
          <p:cNvPr id="19458" name="Picture 2" descr="Wear Blue – Fri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814" y="4626610"/>
            <a:ext cx="2880011" cy="1529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832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16</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Why Important? </a:t>
            </a:r>
          </a:p>
        </p:txBody>
      </p:sp>
      <p:pic>
        <p:nvPicPr>
          <p:cNvPr id="3074" name="Picture 2" descr="Mens health fa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439" y="1460093"/>
            <a:ext cx="7151762" cy="402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46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17</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279439" y="321432"/>
            <a:ext cx="7689432" cy="1112837"/>
          </a:xfrm>
        </p:spPr>
        <p:txBody>
          <a:bodyPr>
            <a:noAutofit/>
          </a:bodyPr>
          <a:lstStyle/>
          <a:p>
            <a:pPr algn="ctr"/>
            <a:r>
              <a:rPr lang="en-US" sz="4000" dirty="0"/>
              <a:t>Top Excuses to Avoid Doctor Visits </a:t>
            </a:r>
          </a:p>
        </p:txBody>
      </p:sp>
      <p:sp>
        <p:nvSpPr>
          <p:cNvPr id="9" name="TextBox 8"/>
          <p:cNvSpPr txBox="1"/>
          <p:nvPr/>
        </p:nvSpPr>
        <p:spPr>
          <a:xfrm>
            <a:off x="1657350" y="1434269"/>
            <a:ext cx="7219508" cy="3637919"/>
          </a:xfrm>
          <a:prstGeom prst="rect">
            <a:avLst/>
          </a:prstGeom>
          <a:noFill/>
        </p:spPr>
        <p:txBody>
          <a:bodyPr wrap="square" rtlCol="0">
            <a:spAutoFit/>
          </a:bodyPr>
          <a:lstStyle/>
          <a:p>
            <a:pPr marL="457200" lvl="0" indent="-457200">
              <a:lnSpc>
                <a:spcPct val="120000"/>
              </a:lnSpc>
              <a:buClr>
                <a:srgbClr val="6D1F7E"/>
              </a:buClr>
              <a:buFont typeface="Arial" panose="020B0604020202020204" pitchFamily="34" charset="0"/>
              <a:buChar char="•"/>
            </a:pPr>
            <a:r>
              <a:rPr lang="en-US" sz="2400" dirty="0">
                <a:solidFill>
                  <a:srgbClr val="E7E6E6">
                    <a:lumMod val="25000"/>
                  </a:srgbClr>
                </a:solidFill>
                <a:latin typeface="Futura" pitchFamily="2" charset="0"/>
              </a:rPr>
              <a:t>“I am healthy – there’s no reason for me to go to the doctor”</a:t>
            </a:r>
          </a:p>
          <a:p>
            <a:pPr marL="457200" lvl="0" indent="-457200">
              <a:lnSpc>
                <a:spcPct val="120000"/>
              </a:lnSpc>
              <a:buClr>
                <a:srgbClr val="6D1F7E"/>
              </a:buClr>
              <a:buFont typeface="Arial" panose="020B0604020202020204" pitchFamily="34" charset="0"/>
              <a:buChar char="•"/>
            </a:pPr>
            <a:r>
              <a:rPr lang="en-US" sz="2400" dirty="0">
                <a:solidFill>
                  <a:srgbClr val="E7E6E6">
                    <a:lumMod val="25000"/>
                  </a:srgbClr>
                </a:solidFill>
                <a:latin typeface="Futura" pitchFamily="2" charset="0"/>
              </a:rPr>
              <a:t>“I have no time”</a:t>
            </a:r>
          </a:p>
          <a:p>
            <a:pPr marL="457200" lvl="0" indent="-457200">
              <a:lnSpc>
                <a:spcPct val="120000"/>
              </a:lnSpc>
              <a:buClr>
                <a:srgbClr val="6D1F7E"/>
              </a:buClr>
              <a:buFont typeface="Arial" panose="020B0604020202020204" pitchFamily="34" charset="0"/>
              <a:buChar char="•"/>
            </a:pPr>
            <a:r>
              <a:rPr lang="en-US" sz="2400" dirty="0">
                <a:solidFill>
                  <a:srgbClr val="E7E6E6">
                    <a:lumMod val="25000"/>
                  </a:srgbClr>
                </a:solidFill>
                <a:latin typeface="Futura" pitchFamily="2" charset="0"/>
              </a:rPr>
              <a:t>“If I don’t go, I won’t find anything wrong with me”</a:t>
            </a:r>
          </a:p>
          <a:p>
            <a:pPr marL="457200" lvl="0" indent="-457200">
              <a:lnSpc>
                <a:spcPct val="120000"/>
              </a:lnSpc>
              <a:buClr>
                <a:srgbClr val="6D1F7E"/>
              </a:buClr>
              <a:buFont typeface="Arial" panose="020B0604020202020204" pitchFamily="34" charset="0"/>
              <a:buChar char="•"/>
            </a:pPr>
            <a:r>
              <a:rPr lang="en-US" sz="2400" dirty="0">
                <a:solidFill>
                  <a:srgbClr val="E7E6E6">
                    <a:lumMod val="25000"/>
                  </a:srgbClr>
                </a:solidFill>
                <a:latin typeface="Futura" pitchFamily="2" charset="0"/>
              </a:rPr>
              <a:t>“I am afraid of finding out that something is wrong with me”</a:t>
            </a:r>
          </a:p>
          <a:p>
            <a:pPr marL="457200" lvl="0" indent="-457200">
              <a:lnSpc>
                <a:spcPct val="120000"/>
              </a:lnSpc>
              <a:buClr>
                <a:srgbClr val="6D1F7E"/>
              </a:buClr>
              <a:buFont typeface="Arial" panose="020B0604020202020204" pitchFamily="34" charset="0"/>
              <a:buChar char="•"/>
            </a:pPr>
            <a:r>
              <a:rPr lang="en-US" sz="2400" dirty="0">
                <a:solidFill>
                  <a:srgbClr val="E7E6E6">
                    <a:lumMod val="25000"/>
                  </a:srgbClr>
                </a:solidFill>
                <a:latin typeface="Futura" pitchFamily="2" charset="0"/>
              </a:rPr>
              <a:t>“I don’t need to go until I’m older”</a:t>
            </a:r>
          </a:p>
        </p:txBody>
      </p:sp>
      <p:sp>
        <p:nvSpPr>
          <p:cNvPr id="3" name="TextBox 2"/>
          <p:cNvSpPr txBox="1"/>
          <p:nvPr/>
        </p:nvSpPr>
        <p:spPr>
          <a:xfrm>
            <a:off x="5092700" y="5072188"/>
            <a:ext cx="4051300" cy="830997"/>
          </a:xfrm>
          <a:prstGeom prst="rect">
            <a:avLst/>
          </a:prstGeom>
          <a:noFill/>
        </p:spPr>
        <p:txBody>
          <a:bodyPr wrap="square" rtlCol="0">
            <a:spAutoFit/>
          </a:bodyPr>
          <a:lstStyle/>
          <a:p>
            <a:pPr algn="ctr"/>
            <a:r>
              <a:rPr lang="en-US" sz="2400" b="1" dirty="0"/>
              <a:t>Have you said any of these yourself?</a:t>
            </a:r>
          </a:p>
        </p:txBody>
      </p:sp>
    </p:spTree>
    <p:extLst>
      <p:ext uri="{BB962C8B-B14F-4D97-AF65-F5344CB8AC3E}">
        <p14:creationId xmlns:p14="http://schemas.microsoft.com/office/powerpoint/2010/main" val="1447330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18</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Screenings </a:t>
            </a:r>
          </a:p>
        </p:txBody>
      </p:sp>
      <p:sp>
        <p:nvSpPr>
          <p:cNvPr id="9" name="TextBox 8"/>
          <p:cNvSpPr txBox="1"/>
          <p:nvPr/>
        </p:nvSpPr>
        <p:spPr>
          <a:xfrm>
            <a:off x="1657350" y="1001039"/>
            <a:ext cx="6112398" cy="5355312"/>
          </a:xfrm>
          <a:prstGeom prst="rect">
            <a:avLst/>
          </a:prstGeom>
          <a:noFill/>
        </p:spPr>
        <p:txBody>
          <a:bodyPr wrap="square" rtlCol="0">
            <a:spAutoFit/>
          </a:bodyPr>
          <a:lstStyle/>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Blood pressure screening</a:t>
            </a:r>
          </a:p>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Cholesterol</a:t>
            </a:r>
          </a:p>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Colorectal Screening</a:t>
            </a:r>
          </a:p>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Diabetes screening</a:t>
            </a:r>
          </a:p>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Hepatitis B</a:t>
            </a:r>
          </a:p>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Hepatitis C</a:t>
            </a:r>
          </a:p>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PSA</a:t>
            </a:r>
          </a:p>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Weight/Height</a:t>
            </a:r>
          </a:p>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Depression screening</a:t>
            </a:r>
          </a:p>
          <a:p>
            <a:endParaRPr lang="en-US" dirty="0"/>
          </a:p>
        </p:txBody>
      </p:sp>
      <p:sp>
        <p:nvSpPr>
          <p:cNvPr id="10" name="TextBox 9"/>
          <p:cNvSpPr txBox="1"/>
          <p:nvPr/>
        </p:nvSpPr>
        <p:spPr>
          <a:xfrm>
            <a:off x="1456655" y="5940034"/>
            <a:ext cx="7483998" cy="701731"/>
          </a:xfrm>
          <a:prstGeom prst="rect">
            <a:avLst/>
          </a:prstGeom>
          <a:noFill/>
        </p:spPr>
        <p:txBody>
          <a:bodyPr wrap="square" rtlCol="0">
            <a:spAutoFit/>
          </a:bodyPr>
          <a:lstStyle/>
          <a:p>
            <a:pPr lvl="0">
              <a:lnSpc>
                <a:spcPct val="120000"/>
              </a:lnSpc>
              <a:buClr>
                <a:srgbClr val="6D1F7E"/>
              </a:buClr>
            </a:pPr>
            <a:r>
              <a:rPr lang="en-US" dirty="0">
                <a:hlinkClick r:id="rId3"/>
              </a:rPr>
              <a:t>Routine screening tests for men - Harvard Health</a:t>
            </a:r>
            <a:endParaRPr lang="en-US" dirty="0">
              <a:solidFill>
                <a:srgbClr val="E7E6E6">
                  <a:lumMod val="25000"/>
                </a:srgbClr>
              </a:solidFill>
              <a:latin typeface="Futura" pitchFamily="2" charset="0"/>
            </a:endParaRPr>
          </a:p>
          <a:p>
            <a:endParaRPr lang="en-US" dirty="0"/>
          </a:p>
        </p:txBody>
      </p:sp>
      <p:pic>
        <p:nvPicPr>
          <p:cNvPr id="3078" name="Picture 6" descr="5 reasons to get regular health screenings | Thomson Medic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3900" y="2557475"/>
            <a:ext cx="3072958" cy="219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492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19</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251221" y="510264"/>
            <a:ext cx="7689432" cy="1112837"/>
          </a:xfrm>
        </p:spPr>
        <p:txBody>
          <a:bodyPr>
            <a:noAutofit/>
          </a:bodyPr>
          <a:lstStyle/>
          <a:p>
            <a:pPr algn="ctr"/>
            <a:r>
              <a:rPr lang="en-US" sz="4000" dirty="0"/>
              <a:t>What are stigmas associated with men’s mental health?</a:t>
            </a:r>
          </a:p>
        </p:txBody>
      </p:sp>
      <p:sp>
        <p:nvSpPr>
          <p:cNvPr id="9" name="TextBox 8"/>
          <p:cNvSpPr txBox="1"/>
          <p:nvPr/>
        </p:nvSpPr>
        <p:spPr>
          <a:xfrm>
            <a:off x="1660002" y="1253769"/>
            <a:ext cx="6112398" cy="369332"/>
          </a:xfrm>
          <a:prstGeom prst="rect">
            <a:avLst/>
          </a:prstGeom>
          <a:noFill/>
        </p:spPr>
        <p:txBody>
          <a:bodyPr wrap="square" rtlCol="0">
            <a:spAutoFit/>
          </a:bodyPr>
          <a:lstStyle/>
          <a:p>
            <a:endParaRPr lang="en-US" dirty="0"/>
          </a:p>
        </p:txBody>
      </p:sp>
      <p:pic>
        <p:nvPicPr>
          <p:cNvPr id="5122" name="Picture 2" descr="How Relationship Breakdown Affects Men's Mental Health | Technology Net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315" y="2694207"/>
            <a:ext cx="5222638" cy="292467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p:cNvSpPr txBox="1">
            <a:spLocks/>
          </p:cNvSpPr>
          <p:nvPr/>
        </p:nvSpPr>
        <p:spPr>
          <a:xfrm>
            <a:off x="5962503" y="2184299"/>
            <a:ext cx="2978150" cy="3173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rgbClr val="6D1F7E"/>
                </a:solidFill>
                <a:latin typeface="Futura" pitchFamily="2" charset="0"/>
                <a:ea typeface="+mj-ea"/>
                <a:cs typeface="+mj-cs"/>
              </a:defRPr>
            </a:lvl1pPr>
          </a:lstStyle>
          <a:p>
            <a:pPr algn="ctr"/>
            <a:r>
              <a:rPr lang="en-US" sz="2000" dirty="0"/>
              <a:t>“Big boys don’t cry”</a:t>
            </a:r>
          </a:p>
        </p:txBody>
      </p:sp>
      <p:sp>
        <p:nvSpPr>
          <p:cNvPr id="12" name="Title 2"/>
          <p:cNvSpPr txBox="1">
            <a:spLocks/>
          </p:cNvSpPr>
          <p:nvPr/>
        </p:nvSpPr>
        <p:spPr>
          <a:xfrm>
            <a:off x="1279439" y="6027370"/>
            <a:ext cx="2978150" cy="3173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rgbClr val="6D1F7E"/>
                </a:solidFill>
                <a:latin typeface="Futura" pitchFamily="2" charset="0"/>
                <a:ea typeface="+mj-ea"/>
                <a:cs typeface="+mj-cs"/>
              </a:defRPr>
            </a:lvl1pPr>
          </a:lstStyle>
          <a:p>
            <a:pPr algn="ctr"/>
            <a:r>
              <a:rPr lang="en-US" sz="2000" dirty="0"/>
              <a:t>“We don’t talk about feelings here”</a:t>
            </a:r>
          </a:p>
        </p:txBody>
      </p:sp>
      <p:sp>
        <p:nvSpPr>
          <p:cNvPr id="13" name="Title 2"/>
          <p:cNvSpPr txBox="1">
            <a:spLocks/>
          </p:cNvSpPr>
          <p:nvPr/>
        </p:nvSpPr>
        <p:spPr>
          <a:xfrm>
            <a:off x="3403662" y="1674392"/>
            <a:ext cx="2978150" cy="3173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rgbClr val="6D1F7E"/>
                </a:solidFill>
                <a:latin typeface="Futura" pitchFamily="2" charset="0"/>
                <a:ea typeface="+mj-ea"/>
                <a:cs typeface="+mj-cs"/>
              </a:defRPr>
            </a:lvl1pPr>
          </a:lstStyle>
          <a:p>
            <a:pPr algn="ctr"/>
            <a:r>
              <a:rPr lang="en-US" sz="2000" dirty="0"/>
              <a:t>“You are too emotional”</a:t>
            </a:r>
          </a:p>
        </p:txBody>
      </p:sp>
      <p:sp>
        <p:nvSpPr>
          <p:cNvPr id="14" name="Title 2"/>
          <p:cNvSpPr txBox="1">
            <a:spLocks/>
          </p:cNvSpPr>
          <p:nvPr/>
        </p:nvSpPr>
        <p:spPr>
          <a:xfrm>
            <a:off x="1279439" y="2124031"/>
            <a:ext cx="2978150" cy="3173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rgbClr val="6D1F7E"/>
                </a:solidFill>
                <a:latin typeface="Futura" pitchFamily="2" charset="0"/>
                <a:ea typeface="+mj-ea"/>
                <a:cs typeface="+mj-cs"/>
              </a:defRPr>
            </a:lvl1pPr>
          </a:lstStyle>
          <a:p>
            <a:pPr algn="ctr"/>
            <a:r>
              <a:rPr lang="en-US" sz="2000" dirty="0"/>
              <a:t>“Man up”</a:t>
            </a:r>
          </a:p>
        </p:txBody>
      </p:sp>
      <p:sp>
        <p:nvSpPr>
          <p:cNvPr id="15" name="Title 2"/>
          <p:cNvSpPr txBox="1">
            <a:spLocks/>
          </p:cNvSpPr>
          <p:nvPr/>
        </p:nvSpPr>
        <p:spPr>
          <a:xfrm>
            <a:off x="4794250" y="5846444"/>
            <a:ext cx="2978150" cy="3173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rgbClr val="6D1F7E"/>
                </a:solidFill>
                <a:latin typeface="Futura" pitchFamily="2" charset="0"/>
                <a:ea typeface="+mj-ea"/>
                <a:cs typeface="+mj-cs"/>
              </a:defRPr>
            </a:lvl1pPr>
          </a:lstStyle>
          <a:p>
            <a:pPr algn="ctr"/>
            <a:r>
              <a:rPr lang="en-US" sz="2000" dirty="0"/>
              <a:t>“I’m not weak”</a:t>
            </a:r>
          </a:p>
        </p:txBody>
      </p:sp>
    </p:spTree>
    <p:extLst>
      <p:ext uri="{BB962C8B-B14F-4D97-AF65-F5344CB8AC3E}">
        <p14:creationId xmlns:p14="http://schemas.microsoft.com/office/powerpoint/2010/main" val="365393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nodePh="1">
                                  <p:stCondLst>
                                    <p:cond delay="0"/>
                                  </p:stCondLst>
                                  <p:endCondLst>
                                    <p:cond evt="begin" delay="0">
                                      <p:tn val="12"/>
                                    </p:cond>
                                  </p:end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BE16C-5419-443F-9EC8-D0484B1F2F72}" type="datetime1">
              <a:rPr lang="en-US" smtClean="0"/>
              <a:t>6/21/2022</a:t>
            </a:fld>
            <a:endParaRPr lang="en-US" dirty="0"/>
          </a:p>
        </p:txBody>
      </p:sp>
      <p:sp>
        <p:nvSpPr>
          <p:cNvPr id="3" name="Slide Number Placeholder 2"/>
          <p:cNvSpPr>
            <a:spLocks noGrp="1"/>
          </p:cNvSpPr>
          <p:nvPr>
            <p:ph type="sldNum" sz="quarter" idx="12"/>
          </p:nvPr>
        </p:nvSpPr>
        <p:spPr/>
        <p:txBody>
          <a:bodyPr/>
          <a:lstStyle/>
          <a:p>
            <a:fld id="{937CADCA-0A8E-438E-BAE0-49F46BA26809}" type="slidenum">
              <a:rPr lang="en-US" smtClean="0"/>
              <a:t>2</a:t>
            </a:fld>
            <a:endParaRPr lang="en-US" dirty="0"/>
          </a:p>
        </p:txBody>
      </p:sp>
      <p:sp>
        <p:nvSpPr>
          <p:cNvPr id="4" name="Title 3"/>
          <p:cNvSpPr>
            <a:spLocks noGrp="1"/>
          </p:cNvSpPr>
          <p:nvPr>
            <p:ph type="title"/>
          </p:nvPr>
        </p:nvSpPr>
        <p:spPr>
          <a:xfrm>
            <a:off x="384389" y="3293107"/>
            <a:ext cx="7886700" cy="757014"/>
          </a:xfrm>
        </p:spPr>
        <p:txBody>
          <a:bodyPr>
            <a:normAutofit/>
          </a:bodyPr>
          <a:lstStyle/>
          <a:p>
            <a:r>
              <a:rPr lang="en-US" dirty="0"/>
              <a:t>Objectives</a:t>
            </a:r>
          </a:p>
        </p:txBody>
      </p:sp>
      <p:sp>
        <p:nvSpPr>
          <p:cNvPr id="5" name="Text Placeholder 4"/>
          <p:cNvSpPr>
            <a:spLocks noGrp="1"/>
          </p:cNvSpPr>
          <p:nvPr>
            <p:ph type="body" idx="1"/>
          </p:nvPr>
        </p:nvSpPr>
        <p:spPr>
          <a:xfrm>
            <a:off x="339233" y="4217781"/>
            <a:ext cx="8510569" cy="2138570"/>
          </a:xfrm>
        </p:spPr>
        <p:txBody>
          <a:bodyPr numCol="1">
            <a:noAutofit/>
          </a:bodyPr>
          <a:lstStyle/>
          <a:p>
            <a:pPr marL="457200" indent="-457200">
              <a:buFontTx/>
              <a:buChar char="•"/>
            </a:pPr>
            <a:r>
              <a:rPr lang="en-US" altLang="en-US" sz="3600" dirty="0"/>
              <a:t>Learn Men’s Heath Risk</a:t>
            </a:r>
          </a:p>
          <a:p>
            <a:pPr marL="457200" indent="-457200">
              <a:buFontTx/>
              <a:buChar char="•"/>
            </a:pPr>
            <a:r>
              <a:rPr lang="en-US" altLang="en-US" sz="3600" dirty="0"/>
              <a:t>Lifestyle tips to assist with Prevention</a:t>
            </a:r>
          </a:p>
          <a:p>
            <a:pPr marL="457200" indent="-457200">
              <a:buFontTx/>
              <a:buChar char="•"/>
            </a:pPr>
            <a:endParaRPr lang="en-US" altLang="en-US" sz="4200" dirty="0"/>
          </a:p>
          <a:p>
            <a:pPr marL="457200" indent="-457200">
              <a:buFontTx/>
              <a:buChar char="•"/>
            </a:pPr>
            <a:endParaRPr lang="en-US" altLang="en-US" sz="1800" dirty="0"/>
          </a:p>
          <a:p>
            <a:pPr marL="457200" indent="-457200">
              <a:buFontTx/>
              <a:buChar char="•"/>
            </a:pPr>
            <a:endParaRPr lang="en-US" altLang="en-US" sz="1800" dirty="0"/>
          </a:p>
          <a:p>
            <a:endParaRPr lang="en-US" altLang="en-US" sz="1800" dirty="0"/>
          </a:p>
          <a:p>
            <a:pPr marL="457200" indent="-457200">
              <a:buFontTx/>
              <a:buChar char="•"/>
            </a:pPr>
            <a:endParaRPr lang="en-US" altLang="en-US" sz="1800" dirty="0"/>
          </a:p>
          <a:p>
            <a:pPr>
              <a:buFont typeface="Arial" pitchFamily="34" charset="0"/>
              <a:buChar char="•"/>
            </a:pPr>
            <a:endParaRPr lang="en-US" altLang="en-US" sz="1800" dirty="0"/>
          </a:p>
        </p:txBody>
      </p:sp>
      <p:pic>
        <p:nvPicPr>
          <p:cNvPr id="12" name="Picture Placeholder 11"/>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pic>
        <p:nvPicPr>
          <p:cNvPr id="14" name="Picture Placeholder 13"/>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p:pic>
      <p:pic>
        <p:nvPicPr>
          <p:cNvPr id="13" name="Picture Placeholder 12"/>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61347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20</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Mental Health </a:t>
            </a:r>
          </a:p>
        </p:txBody>
      </p:sp>
      <p:sp>
        <p:nvSpPr>
          <p:cNvPr id="9" name="TextBox 8"/>
          <p:cNvSpPr txBox="1"/>
          <p:nvPr/>
        </p:nvSpPr>
        <p:spPr>
          <a:xfrm>
            <a:off x="1509821" y="1253848"/>
            <a:ext cx="5940133" cy="3139321"/>
          </a:xfrm>
          <a:prstGeom prst="rect">
            <a:avLst/>
          </a:prstGeom>
          <a:noFill/>
        </p:spPr>
        <p:txBody>
          <a:bodyPr wrap="square" rtlCol="0">
            <a:spAutoFit/>
          </a:bodyPr>
          <a:lstStyle/>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High Stress</a:t>
            </a:r>
          </a:p>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Depression high among men</a:t>
            </a:r>
          </a:p>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Leading cause of disability </a:t>
            </a:r>
          </a:p>
          <a:p>
            <a:pPr marL="914400" lvl="1"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Underdiagnosed</a:t>
            </a:r>
          </a:p>
          <a:p>
            <a:pPr marL="914400" lvl="1"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Cover it up</a:t>
            </a:r>
          </a:p>
          <a:p>
            <a:endParaRPr lang="en-US" dirty="0"/>
          </a:p>
        </p:txBody>
      </p:sp>
      <p:sp>
        <p:nvSpPr>
          <p:cNvPr id="16" name="TextBox 15"/>
          <p:cNvSpPr txBox="1"/>
          <p:nvPr/>
        </p:nvSpPr>
        <p:spPr>
          <a:xfrm>
            <a:off x="1509821" y="4158249"/>
            <a:ext cx="6977656" cy="1754326"/>
          </a:xfrm>
          <a:prstGeom prst="rect">
            <a:avLst/>
          </a:prstGeom>
          <a:noFill/>
        </p:spPr>
        <p:txBody>
          <a:bodyPr wrap="square" rtlCol="0">
            <a:spAutoFit/>
          </a:bodyPr>
          <a:lstStyle/>
          <a:p>
            <a:pPr marL="457200" lvl="0"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Suicide</a:t>
            </a:r>
            <a:endParaRPr lang="en-US" dirty="0"/>
          </a:p>
          <a:p>
            <a:pPr marL="914400" lvl="1"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8</a:t>
            </a:r>
            <a:r>
              <a:rPr lang="en-US" sz="3000" baseline="30000" dirty="0">
                <a:solidFill>
                  <a:srgbClr val="E7E6E6">
                    <a:lumMod val="25000"/>
                  </a:srgbClr>
                </a:solidFill>
                <a:latin typeface="Futura" pitchFamily="2" charset="0"/>
              </a:rPr>
              <a:t>th</a:t>
            </a:r>
            <a:r>
              <a:rPr lang="en-US" sz="3000" dirty="0">
                <a:solidFill>
                  <a:srgbClr val="E7E6E6">
                    <a:lumMod val="25000"/>
                  </a:srgbClr>
                </a:solidFill>
                <a:latin typeface="Futura" pitchFamily="2" charset="0"/>
              </a:rPr>
              <a:t> leading cause of death for men</a:t>
            </a:r>
          </a:p>
          <a:p>
            <a:pPr marL="914400" lvl="1" indent="-457200">
              <a:lnSpc>
                <a:spcPct val="120000"/>
              </a:lnSpc>
              <a:buClr>
                <a:srgbClr val="6D1F7E"/>
              </a:buClr>
              <a:buFont typeface="Arial" panose="020B0604020202020204" pitchFamily="34" charset="0"/>
              <a:buChar char="•"/>
            </a:pPr>
            <a:r>
              <a:rPr lang="en-US" sz="3000" dirty="0">
                <a:solidFill>
                  <a:srgbClr val="E7E6E6">
                    <a:lumMod val="25000"/>
                  </a:srgbClr>
                </a:solidFill>
                <a:latin typeface="Futura" pitchFamily="2" charset="0"/>
              </a:rPr>
              <a:t>75% of suicides are men</a:t>
            </a:r>
          </a:p>
        </p:txBody>
      </p:sp>
      <p:sp>
        <p:nvSpPr>
          <p:cNvPr id="18" name="TextBox 17"/>
          <p:cNvSpPr txBox="1"/>
          <p:nvPr/>
        </p:nvSpPr>
        <p:spPr>
          <a:xfrm>
            <a:off x="1541710" y="3935947"/>
            <a:ext cx="7430843" cy="369332"/>
          </a:xfrm>
          <a:prstGeom prst="rect">
            <a:avLst/>
          </a:prstGeom>
          <a:noFill/>
        </p:spPr>
        <p:txBody>
          <a:bodyPr wrap="square" rtlCol="0">
            <a:spAutoFit/>
          </a:bodyPr>
          <a:lstStyle/>
          <a:p>
            <a:endParaRPr lang="en-US" dirty="0"/>
          </a:p>
        </p:txBody>
      </p:sp>
      <p:sp>
        <p:nvSpPr>
          <p:cNvPr id="3" name="AutoShape 2" descr="Asian stress Images, Stock Photos &amp; Vectors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Mindfulness for Parents: How to Cope with Stress | Ochsner Healt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8" name="Picture 8" descr="Mindfulness for Parents: How to Cope with Stress | Ochsner Heal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5551" y="3021538"/>
            <a:ext cx="3062308" cy="172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628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21</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Factors affecting Mental Health</a:t>
            </a:r>
          </a:p>
        </p:txBody>
      </p:sp>
      <p:sp>
        <p:nvSpPr>
          <p:cNvPr id="9" name="TextBox 8"/>
          <p:cNvSpPr txBox="1"/>
          <p:nvPr/>
        </p:nvSpPr>
        <p:spPr>
          <a:xfrm>
            <a:off x="1509821" y="1253848"/>
            <a:ext cx="5940133" cy="5447645"/>
          </a:xfrm>
          <a:prstGeom prst="rect">
            <a:avLst/>
          </a:prstGeom>
          <a:noFill/>
        </p:spPr>
        <p:txBody>
          <a:bodyPr wrap="square" rtlCol="0">
            <a:spAutoFit/>
          </a:bodyPr>
          <a:lstStyle/>
          <a:p>
            <a:pPr marL="457200" lvl="0" indent="-457200">
              <a:lnSpc>
                <a:spcPct val="120000"/>
              </a:lnSpc>
              <a:buClr>
                <a:srgbClr val="6D1F7E"/>
              </a:buClr>
              <a:buFont typeface="Arial" panose="020B0604020202020204" pitchFamily="34" charset="0"/>
              <a:buChar char="•"/>
            </a:pPr>
            <a:r>
              <a:rPr lang="en-US" sz="2800" dirty="0">
                <a:solidFill>
                  <a:srgbClr val="E7E6E6">
                    <a:lumMod val="25000"/>
                  </a:srgbClr>
                </a:solidFill>
                <a:latin typeface="Futura" pitchFamily="2" charset="0"/>
              </a:rPr>
              <a:t>Stress is the body’s response to changing stimuli</a:t>
            </a:r>
          </a:p>
          <a:p>
            <a:pPr marL="457200" lvl="0" indent="-457200">
              <a:lnSpc>
                <a:spcPct val="120000"/>
              </a:lnSpc>
              <a:buClr>
                <a:srgbClr val="6D1F7E"/>
              </a:buClr>
              <a:buFont typeface="Arial" panose="020B0604020202020204" pitchFamily="34" charset="0"/>
              <a:buChar char="•"/>
            </a:pPr>
            <a:r>
              <a:rPr lang="en-US" sz="2800" dirty="0">
                <a:solidFill>
                  <a:srgbClr val="E7E6E6">
                    <a:lumMod val="25000"/>
                  </a:srgbClr>
                </a:solidFill>
                <a:latin typeface="Futura" pitchFamily="2" charset="0"/>
              </a:rPr>
              <a:t>Eustress vs. Distress</a:t>
            </a:r>
          </a:p>
          <a:p>
            <a:pPr lvl="0">
              <a:lnSpc>
                <a:spcPct val="120000"/>
              </a:lnSpc>
              <a:buClr>
                <a:srgbClr val="6D1F7E"/>
              </a:buClr>
            </a:pPr>
            <a:endParaRPr lang="en-US" sz="2800" dirty="0">
              <a:solidFill>
                <a:srgbClr val="E7E6E6">
                  <a:lumMod val="25000"/>
                </a:srgbClr>
              </a:solidFill>
              <a:latin typeface="Futura" pitchFamily="2" charset="0"/>
            </a:endParaRPr>
          </a:p>
          <a:p>
            <a:pPr marL="457200" lvl="0" indent="-457200">
              <a:lnSpc>
                <a:spcPct val="120000"/>
              </a:lnSpc>
              <a:buClr>
                <a:srgbClr val="6D1F7E"/>
              </a:buClr>
              <a:buFont typeface="Arial" panose="020B0604020202020204" pitchFamily="34" charset="0"/>
              <a:buChar char="•"/>
            </a:pPr>
            <a:r>
              <a:rPr lang="en-US" sz="2800" dirty="0">
                <a:solidFill>
                  <a:srgbClr val="E7E6E6">
                    <a:lumMod val="25000"/>
                  </a:srgbClr>
                </a:solidFill>
                <a:latin typeface="Futura" pitchFamily="2" charset="0"/>
              </a:rPr>
              <a:t>Stressors</a:t>
            </a:r>
          </a:p>
          <a:p>
            <a:pPr marL="914400" lvl="1" indent="-457200">
              <a:lnSpc>
                <a:spcPct val="120000"/>
              </a:lnSpc>
              <a:buClr>
                <a:srgbClr val="6D1F7E"/>
              </a:buClr>
              <a:buFont typeface="Arial" panose="020B0604020202020204" pitchFamily="34" charset="0"/>
              <a:buChar char="•"/>
            </a:pPr>
            <a:r>
              <a:rPr lang="en-US" sz="2200" dirty="0">
                <a:solidFill>
                  <a:srgbClr val="E7E6E6">
                    <a:lumMod val="25000"/>
                  </a:srgbClr>
                </a:solidFill>
                <a:latin typeface="Futura" pitchFamily="2" charset="0"/>
              </a:rPr>
              <a:t>Death of a loved one</a:t>
            </a:r>
          </a:p>
          <a:p>
            <a:pPr marL="914400" lvl="1" indent="-457200">
              <a:lnSpc>
                <a:spcPct val="120000"/>
              </a:lnSpc>
              <a:buClr>
                <a:srgbClr val="6D1F7E"/>
              </a:buClr>
              <a:buFont typeface="Arial" panose="020B0604020202020204" pitchFamily="34" charset="0"/>
              <a:buChar char="•"/>
            </a:pPr>
            <a:r>
              <a:rPr lang="en-US" sz="2200" dirty="0">
                <a:solidFill>
                  <a:srgbClr val="E7E6E6">
                    <a:lumMod val="25000"/>
                  </a:srgbClr>
                </a:solidFill>
                <a:latin typeface="Futura" pitchFamily="2" charset="0"/>
              </a:rPr>
              <a:t>Divorce of a loved one</a:t>
            </a:r>
          </a:p>
          <a:p>
            <a:pPr marL="914400" lvl="1" indent="-457200">
              <a:lnSpc>
                <a:spcPct val="120000"/>
              </a:lnSpc>
              <a:buClr>
                <a:srgbClr val="6D1F7E"/>
              </a:buClr>
              <a:buFont typeface="Arial" panose="020B0604020202020204" pitchFamily="34" charset="0"/>
              <a:buChar char="•"/>
            </a:pPr>
            <a:r>
              <a:rPr lang="en-US" sz="2200" dirty="0">
                <a:solidFill>
                  <a:srgbClr val="E7E6E6">
                    <a:lumMod val="25000"/>
                  </a:srgbClr>
                </a:solidFill>
                <a:latin typeface="Futura" pitchFamily="2" charset="0"/>
              </a:rPr>
              <a:t>Loss of employment</a:t>
            </a:r>
          </a:p>
          <a:p>
            <a:pPr marL="914400" lvl="1" indent="-457200">
              <a:lnSpc>
                <a:spcPct val="120000"/>
              </a:lnSpc>
              <a:buClr>
                <a:srgbClr val="6D1F7E"/>
              </a:buClr>
              <a:buFont typeface="Arial" panose="020B0604020202020204" pitchFamily="34" charset="0"/>
              <a:buChar char="•"/>
            </a:pPr>
            <a:r>
              <a:rPr lang="en-US" sz="2200" dirty="0">
                <a:solidFill>
                  <a:srgbClr val="E7E6E6">
                    <a:lumMod val="25000"/>
                  </a:srgbClr>
                </a:solidFill>
                <a:latin typeface="Futura" pitchFamily="2" charset="0"/>
              </a:rPr>
              <a:t>The birth of a child</a:t>
            </a:r>
          </a:p>
          <a:p>
            <a:pPr marL="914400" lvl="1" indent="-457200">
              <a:lnSpc>
                <a:spcPct val="120000"/>
              </a:lnSpc>
              <a:buClr>
                <a:srgbClr val="6D1F7E"/>
              </a:buClr>
              <a:buFont typeface="Arial" panose="020B0604020202020204" pitchFamily="34" charset="0"/>
              <a:buChar char="•"/>
            </a:pPr>
            <a:r>
              <a:rPr lang="en-US" sz="2200" dirty="0">
                <a:solidFill>
                  <a:srgbClr val="E7E6E6">
                    <a:lumMod val="25000"/>
                  </a:srgbClr>
                </a:solidFill>
                <a:latin typeface="Futura" pitchFamily="2" charset="0"/>
              </a:rPr>
              <a:t>Being diagnosed with illness</a:t>
            </a:r>
          </a:p>
          <a:p>
            <a:pPr marL="914400" lvl="1" indent="-457200">
              <a:lnSpc>
                <a:spcPct val="120000"/>
              </a:lnSpc>
              <a:buClr>
                <a:srgbClr val="6D1F7E"/>
              </a:buClr>
              <a:buFont typeface="Arial" panose="020B0604020202020204" pitchFamily="34" charset="0"/>
              <a:buChar char="•"/>
            </a:pPr>
            <a:r>
              <a:rPr lang="en-US" sz="2200" dirty="0">
                <a:solidFill>
                  <a:srgbClr val="E7E6E6">
                    <a:lumMod val="25000"/>
                  </a:srgbClr>
                </a:solidFill>
                <a:latin typeface="Futura" pitchFamily="2" charset="0"/>
              </a:rPr>
              <a:t>New job</a:t>
            </a:r>
          </a:p>
          <a:p>
            <a:pPr marL="457200" lvl="0" indent="-457200">
              <a:lnSpc>
                <a:spcPct val="120000"/>
              </a:lnSpc>
              <a:buClr>
                <a:srgbClr val="6D1F7E"/>
              </a:buClr>
              <a:buFont typeface="Arial" panose="020B0604020202020204" pitchFamily="34" charset="0"/>
              <a:buChar char="•"/>
            </a:pPr>
            <a:endParaRPr lang="en-US" dirty="0"/>
          </a:p>
        </p:txBody>
      </p:sp>
      <p:sp>
        <p:nvSpPr>
          <p:cNvPr id="18" name="TextBox 17"/>
          <p:cNvSpPr txBox="1"/>
          <p:nvPr/>
        </p:nvSpPr>
        <p:spPr>
          <a:xfrm>
            <a:off x="1541710" y="3935947"/>
            <a:ext cx="7430843" cy="369332"/>
          </a:xfrm>
          <a:prstGeom prst="rect">
            <a:avLst/>
          </a:prstGeom>
          <a:noFill/>
        </p:spPr>
        <p:txBody>
          <a:bodyPr wrap="square" rtlCol="0">
            <a:spAutoFit/>
          </a:bodyPr>
          <a:lstStyle/>
          <a:p>
            <a:endParaRPr lang="en-US" dirty="0"/>
          </a:p>
        </p:txBody>
      </p:sp>
      <p:sp>
        <p:nvSpPr>
          <p:cNvPr id="3" name="AutoShape 2" descr="Asian stress Images, Stock Photos &amp; Vectors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Mindfulness for Parents: How to Cope with Stress | Ochsner Healt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58840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22</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a:p>
        </p:txBody>
      </p:sp>
      <p:sp>
        <p:nvSpPr>
          <p:cNvPr id="8" name="Title 2"/>
          <p:cNvSpPr>
            <a:spLocks noGrp="1"/>
          </p:cNvSpPr>
          <p:nvPr>
            <p:ph type="title"/>
          </p:nvPr>
        </p:nvSpPr>
        <p:spPr>
          <a:xfrm>
            <a:off x="1149326" y="426896"/>
            <a:ext cx="7689432" cy="1112837"/>
          </a:xfrm>
        </p:spPr>
        <p:txBody>
          <a:bodyPr>
            <a:noAutofit/>
          </a:bodyPr>
          <a:lstStyle/>
          <a:p>
            <a:pPr algn="ctr"/>
            <a:r>
              <a:rPr lang="en-US" sz="4000" dirty="0"/>
              <a:t>Steps to living a Longer Healthier Life</a:t>
            </a:r>
          </a:p>
        </p:txBody>
      </p:sp>
      <p:sp>
        <p:nvSpPr>
          <p:cNvPr id="9" name="TextBox 8"/>
          <p:cNvSpPr txBox="1"/>
          <p:nvPr/>
        </p:nvSpPr>
        <p:spPr>
          <a:xfrm>
            <a:off x="1394630" y="1425770"/>
            <a:ext cx="7328937" cy="3637919"/>
          </a:xfrm>
          <a:prstGeom prst="rect">
            <a:avLst/>
          </a:prstGeom>
          <a:noFill/>
        </p:spPr>
        <p:txBody>
          <a:bodyPr wrap="square" rtlCol="0">
            <a:spAutoFit/>
          </a:bodyPr>
          <a:lstStyle/>
          <a:p>
            <a:pPr marL="457200" lvl="0" indent="-457200">
              <a:lnSpc>
                <a:spcPct val="120000"/>
              </a:lnSpc>
              <a:buClr>
                <a:srgbClr val="6D1F7E"/>
              </a:buClr>
              <a:buFont typeface="Arial" panose="020B0604020202020204" pitchFamily="34" charset="0"/>
              <a:buChar char="•"/>
            </a:pPr>
            <a:r>
              <a:rPr lang="en-US" sz="2400" dirty="0">
                <a:solidFill>
                  <a:srgbClr val="E7E6E6">
                    <a:lumMod val="25000"/>
                  </a:srgbClr>
                </a:solidFill>
                <a:latin typeface="Futura" pitchFamily="2" charset="0"/>
              </a:rPr>
              <a:t>The key is prevention!</a:t>
            </a:r>
          </a:p>
          <a:p>
            <a:pPr marL="457200" lvl="0" indent="-457200">
              <a:lnSpc>
                <a:spcPct val="120000"/>
              </a:lnSpc>
              <a:buClr>
                <a:srgbClr val="6D1F7E"/>
              </a:buClr>
              <a:buFont typeface="Arial" panose="020B0604020202020204" pitchFamily="34" charset="0"/>
              <a:buChar char="•"/>
            </a:pPr>
            <a:r>
              <a:rPr lang="en-US" sz="2400" dirty="0">
                <a:solidFill>
                  <a:srgbClr val="E7E6E6">
                    <a:lumMod val="25000"/>
                  </a:srgbClr>
                </a:solidFill>
                <a:latin typeface="Futura" pitchFamily="2" charset="0"/>
              </a:rPr>
              <a:t>Get an annual exam – visit your provider once a year</a:t>
            </a:r>
          </a:p>
          <a:p>
            <a:pPr marL="914400" lvl="1" indent="-457200">
              <a:lnSpc>
                <a:spcPct val="120000"/>
              </a:lnSpc>
              <a:buClr>
                <a:srgbClr val="6D1F7E"/>
              </a:buClr>
              <a:buFont typeface="Arial" panose="020B0604020202020204" pitchFamily="34" charset="0"/>
              <a:buChar char="•"/>
            </a:pPr>
            <a:r>
              <a:rPr lang="en-US" sz="2400" dirty="0">
                <a:solidFill>
                  <a:srgbClr val="E7E6E6">
                    <a:lumMod val="25000"/>
                  </a:srgbClr>
                </a:solidFill>
                <a:latin typeface="Futura" pitchFamily="2" charset="0"/>
              </a:rPr>
              <a:t>Start early with exams</a:t>
            </a:r>
          </a:p>
          <a:p>
            <a:pPr marL="457200" lvl="0" indent="-457200">
              <a:lnSpc>
                <a:spcPct val="120000"/>
              </a:lnSpc>
              <a:buClr>
                <a:srgbClr val="6D1F7E"/>
              </a:buClr>
              <a:buFont typeface="Arial" panose="020B0604020202020204" pitchFamily="34" charset="0"/>
              <a:buChar char="•"/>
            </a:pPr>
            <a:r>
              <a:rPr lang="en-US" sz="2400" dirty="0">
                <a:solidFill>
                  <a:srgbClr val="E7E6E6">
                    <a:lumMod val="25000"/>
                  </a:srgbClr>
                </a:solidFill>
                <a:latin typeface="Futura" pitchFamily="2" charset="0"/>
              </a:rPr>
              <a:t>Know your Numbers – PSA, Cholesterol, Glucose, Blood Pressure</a:t>
            </a:r>
            <a:endParaRPr lang="en-US" sz="2400" dirty="0"/>
          </a:p>
          <a:p>
            <a:pPr marL="457200" lvl="0" indent="-457200">
              <a:lnSpc>
                <a:spcPct val="120000"/>
              </a:lnSpc>
              <a:buClr>
                <a:srgbClr val="6D1F7E"/>
              </a:buClr>
              <a:buFont typeface="Arial" panose="020B0604020202020204" pitchFamily="34" charset="0"/>
              <a:buChar char="•"/>
            </a:pPr>
            <a:r>
              <a:rPr lang="en-US" sz="2400" dirty="0">
                <a:solidFill>
                  <a:srgbClr val="E7E6E6">
                    <a:lumMod val="25000"/>
                  </a:srgbClr>
                </a:solidFill>
                <a:latin typeface="Futura" pitchFamily="2" charset="0"/>
              </a:rPr>
              <a:t>Involve your family in your health</a:t>
            </a:r>
          </a:p>
          <a:p>
            <a:pPr marL="457200" lvl="0" indent="-457200">
              <a:lnSpc>
                <a:spcPct val="120000"/>
              </a:lnSpc>
              <a:buClr>
                <a:srgbClr val="6D1F7E"/>
              </a:buClr>
              <a:buFont typeface="Arial" panose="020B0604020202020204" pitchFamily="34" charset="0"/>
              <a:buChar char="•"/>
            </a:pPr>
            <a:r>
              <a:rPr lang="en-US" sz="2400" b="1" dirty="0">
                <a:solidFill>
                  <a:srgbClr val="E7E6E6">
                    <a:lumMod val="25000"/>
                  </a:srgbClr>
                </a:solidFill>
                <a:latin typeface="Futura" pitchFamily="2" charset="0"/>
              </a:rPr>
              <a:t>Role model!</a:t>
            </a:r>
          </a:p>
        </p:txBody>
      </p:sp>
      <p:sp>
        <p:nvSpPr>
          <p:cNvPr id="18" name="TextBox 17"/>
          <p:cNvSpPr txBox="1"/>
          <p:nvPr/>
        </p:nvSpPr>
        <p:spPr>
          <a:xfrm>
            <a:off x="1541710" y="3935947"/>
            <a:ext cx="7430843" cy="369332"/>
          </a:xfrm>
          <a:prstGeom prst="rect">
            <a:avLst/>
          </a:prstGeom>
          <a:noFill/>
        </p:spPr>
        <p:txBody>
          <a:bodyPr wrap="square" rtlCol="0">
            <a:spAutoFit/>
          </a:bodyPr>
          <a:lstStyle/>
          <a:p>
            <a:endParaRPr lang="en-US" dirty="0"/>
          </a:p>
        </p:txBody>
      </p:sp>
      <p:sp>
        <p:nvSpPr>
          <p:cNvPr id="3" name="AutoShape 2" descr="Asian stress Images, Stock Photos &amp; Vectors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Mindfulness for Parents: How to Cope with Stress | Ochsner Healt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6" name="Picture 2" descr="Medicare: Preventive Care Can Be Essential for Heal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9400" y="4564048"/>
            <a:ext cx="2964569" cy="1667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042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23</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Healthy Eating for Men</a:t>
            </a:r>
          </a:p>
        </p:txBody>
      </p:sp>
      <p:sp>
        <p:nvSpPr>
          <p:cNvPr id="18" name="TextBox 17"/>
          <p:cNvSpPr txBox="1"/>
          <p:nvPr/>
        </p:nvSpPr>
        <p:spPr>
          <a:xfrm>
            <a:off x="1541710" y="3935947"/>
            <a:ext cx="7430843" cy="369332"/>
          </a:xfrm>
          <a:prstGeom prst="rect">
            <a:avLst/>
          </a:prstGeom>
          <a:noFill/>
        </p:spPr>
        <p:txBody>
          <a:bodyPr wrap="square" rtlCol="0">
            <a:spAutoFit/>
          </a:bodyPr>
          <a:lstStyle/>
          <a:p>
            <a:endParaRPr lang="en-US" dirty="0"/>
          </a:p>
        </p:txBody>
      </p:sp>
      <p:pic>
        <p:nvPicPr>
          <p:cNvPr id="4098" name="Picture 2" descr="National Brand Fresh Premium Seedless Oranges, 8 L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1710" y="1210700"/>
            <a:ext cx="742950" cy="742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6931" y="1478854"/>
            <a:ext cx="6299200" cy="473975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Futura"/>
              </a:rPr>
              <a:t>Small, sustainable changes</a:t>
            </a:r>
          </a:p>
          <a:p>
            <a:pPr marL="285750" indent="-285750">
              <a:buFont typeface="Arial" panose="020B0604020202020204" pitchFamily="34" charset="0"/>
              <a:buChar char="•"/>
            </a:pPr>
            <a:r>
              <a:rPr lang="en-US" sz="2400" dirty="0">
                <a:latin typeface="Futura"/>
              </a:rPr>
              <a:t>Fruits</a:t>
            </a:r>
          </a:p>
          <a:p>
            <a:pPr marL="742950" lvl="1" indent="-285750">
              <a:buFont typeface="Arial" panose="020B0604020202020204" pitchFamily="34" charset="0"/>
              <a:buChar char="•"/>
            </a:pPr>
            <a:r>
              <a:rPr lang="en-US" sz="2000" dirty="0">
                <a:latin typeface="Futura"/>
              </a:rPr>
              <a:t>At least two cups of fruits each day</a:t>
            </a:r>
          </a:p>
          <a:p>
            <a:pPr marL="285750" indent="-285750">
              <a:buFont typeface="Arial" panose="020B0604020202020204" pitchFamily="34" charset="0"/>
              <a:buChar char="•"/>
            </a:pPr>
            <a:r>
              <a:rPr lang="en-US" sz="2400" dirty="0">
                <a:latin typeface="Futura"/>
              </a:rPr>
              <a:t>Veggies</a:t>
            </a:r>
          </a:p>
          <a:p>
            <a:pPr marL="742950" lvl="1" indent="-285750">
              <a:buFont typeface="Arial" panose="020B0604020202020204" pitchFamily="34" charset="0"/>
              <a:buChar char="•"/>
            </a:pPr>
            <a:r>
              <a:rPr lang="en-US" sz="2000" dirty="0">
                <a:latin typeface="Futura"/>
              </a:rPr>
              <a:t>At least 2 ½ cups of vegetables each day</a:t>
            </a:r>
          </a:p>
          <a:p>
            <a:pPr marL="285750" indent="-285750">
              <a:buFont typeface="Arial" panose="020B0604020202020204" pitchFamily="34" charset="0"/>
              <a:buChar char="•"/>
            </a:pPr>
            <a:r>
              <a:rPr lang="en-US" sz="2400" dirty="0">
                <a:latin typeface="Futura"/>
              </a:rPr>
              <a:t>Whole grains </a:t>
            </a:r>
          </a:p>
          <a:p>
            <a:pPr marL="742950" lvl="1" indent="-285750">
              <a:buFont typeface="Arial" panose="020B0604020202020204" pitchFamily="34" charset="0"/>
              <a:buChar char="•"/>
            </a:pPr>
            <a:r>
              <a:rPr lang="en-US" sz="2000" dirty="0">
                <a:latin typeface="Futura"/>
              </a:rPr>
              <a:t>Replace refined with whole grain </a:t>
            </a:r>
          </a:p>
          <a:p>
            <a:pPr marL="742950" lvl="1" indent="-285750">
              <a:buFont typeface="Arial" panose="020B0604020202020204" pitchFamily="34" charset="0"/>
              <a:buChar char="•"/>
            </a:pPr>
            <a:r>
              <a:rPr lang="en-US" sz="2000" dirty="0">
                <a:latin typeface="Futura"/>
              </a:rPr>
              <a:t>Brown rice, bread, oats</a:t>
            </a:r>
          </a:p>
          <a:p>
            <a:pPr marL="285750" indent="-285750">
              <a:buFont typeface="Arial" panose="020B0604020202020204" pitchFamily="34" charset="0"/>
              <a:buChar char="•"/>
            </a:pPr>
            <a:r>
              <a:rPr lang="en-US" sz="2400" dirty="0">
                <a:latin typeface="Futura"/>
              </a:rPr>
              <a:t>Fiber  </a:t>
            </a:r>
          </a:p>
          <a:p>
            <a:pPr marL="742950" lvl="1" indent="-285750">
              <a:buFont typeface="Arial" panose="020B0604020202020204" pitchFamily="34" charset="0"/>
              <a:buChar char="•"/>
            </a:pPr>
            <a:r>
              <a:rPr lang="en-US" sz="2000" dirty="0">
                <a:latin typeface="Futura"/>
              </a:rPr>
              <a:t>25 – 34 grams of fiber per day for younger men</a:t>
            </a:r>
          </a:p>
          <a:p>
            <a:pPr marL="742950" lvl="1" indent="-285750">
              <a:buFont typeface="Arial" panose="020B0604020202020204" pitchFamily="34" charset="0"/>
              <a:buChar char="•"/>
            </a:pPr>
            <a:r>
              <a:rPr lang="en-US" sz="2000" dirty="0">
                <a:latin typeface="Futura"/>
              </a:rPr>
              <a:t>28 grams of fiber per day for men older than 50</a:t>
            </a:r>
          </a:p>
          <a:p>
            <a:pPr marL="285750" indent="-285750">
              <a:buFont typeface="Arial" panose="020B0604020202020204" pitchFamily="34" charset="0"/>
              <a:buChar char="•"/>
            </a:pPr>
            <a:r>
              <a:rPr lang="en-US" sz="2400" dirty="0">
                <a:latin typeface="Futura"/>
              </a:rPr>
              <a:t>Potassium</a:t>
            </a:r>
          </a:p>
          <a:p>
            <a:pPr marL="742950" lvl="1" indent="-285750">
              <a:buFont typeface="Arial" panose="020B0604020202020204" pitchFamily="34" charset="0"/>
              <a:buChar char="•"/>
            </a:pPr>
            <a:r>
              <a:rPr lang="en-US" sz="2000" dirty="0">
                <a:latin typeface="Futura"/>
              </a:rPr>
              <a:t>from fruits, vegetables, fish, and dairy</a:t>
            </a:r>
          </a:p>
          <a:p>
            <a:endParaRPr lang="en-US" dirty="0">
              <a:latin typeface="Futura"/>
            </a:endParaRPr>
          </a:p>
        </p:txBody>
      </p:sp>
      <p:pic>
        <p:nvPicPr>
          <p:cNvPr id="4100" name="Picture 4" descr="Standard Veggies | C 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3960" y="2197252"/>
            <a:ext cx="878450" cy="8745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ne Major Effect of Eating Whole Grains, New Study Says — Eat This Not Th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7794" y="3456989"/>
            <a:ext cx="1069137" cy="78349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17 Simple Recipes to Make with a Can of Beans — Eat This Not Th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Pea Clipart Green Veggy Vegetables And Legumes Clipart - Clip 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0" name="Picture 14" descr="Pea Clipart Green Veggy Vegetables And Legumes Clipart - Clip Art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5435" y="4576403"/>
            <a:ext cx="1151496" cy="6618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Fresh Bunch of Bananas - Shop Fruit at H-E-B"/>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Fresh Bunch of Bananas - Shop Fruit at H-E-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1710" y="5574127"/>
            <a:ext cx="855279" cy="85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978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24</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Healthy Eating for Men</a:t>
            </a:r>
          </a:p>
        </p:txBody>
      </p:sp>
      <p:sp>
        <p:nvSpPr>
          <p:cNvPr id="18" name="TextBox 17"/>
          <p:cNvSpPr txBox="1"/>
          <p:nvPr/>
        </p:nvSpPr>
        <p:spPr>
          <a:xfrm>
            <a:off x="4411140" y="4820526"/>
            <a:ext cx="1703913" cy="131867"/>
          </a:xfrm>
          <a:prstGeom prst="rect">
            <a:avLst/>
          </a:prstGeom>
          <a:noFill/>
        </p:spPr>
        <p:txBody>
          <a:bodyPr wrap="square" rtlCol="0">
            <a:spAutoFit/>
          </a:bodyPr>
          <a:lstStyle/>
          <a:p>
            <a:endParaRPr lang="en-US" dirty="0"/>
          </a:p>
        </p:txBody>
      </p:sp>
      <p:sp>
        <p:nvSpPr>
          <p:cNvPr id="3" name="TextBox 2"/>
          <p:cNvSpPr txBox="1"/>
          <p:nvPr/>
        </p:nvSpPr>
        <p:spPr>
          <a:xfrm>
            <a:off x="2546931" y="1561709"/>
            <a:ext cx="6299200" cy="5109091"/>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Futura"/>
              </a:rPr>
              <a:t>Fish </a:t>
            </a:r>
          </a:p>
          <a:p>
            <a:pPr marL="742950" lvl="1" indent="-285750">
              <a:buFont typeface="Arial" panose="020B0604020202020204" pitchFamily="34" charset="0"/>
              <a:buChar char="•"/>
            </a:pPr>
            <a:r>
              <a:rPr lang="en-US" sz="2000" dirty="0">
                <a:latin typeface="Futura"/>
              </a:rPr>
              <a:t>At least 2-3 servings of fish per week</a:t>
            </a:r>
          </a:p>
          <a:p>
            <a:pPr marL="285750" indent="-285750">
              <a:buFont typeface="Arial" panose="020B0604020202020204" pitchFamily="34" charset="0"/>
              <a:buChar char="•"/>
            </a:pPr>
            <a:r>
              <a:rPr lang="en-US" sz="2800" dirty="0">
                <a:latin typeface="Futura"/>
              </a:rPr>
              <a:t>Meat/Protein sources </a:t>
            </a:r>
          </a:p>
          <a:p>
            <a:pPr marL="742950" lvl="1" indent="-285750">
              <a:buFont typeface="Arial" panose="020B0604020202020204" pitchFamily="34" charset="0"/>
              <a:buChar char="•"/>
            </a:pPr>
            <a:r>
              <a:rPr lang="en-US" sz="2000" dirty="0">
                <a:latin typeface="Futura"/>
              </a:rPr>
              <a:t>Eat a variety of protein sources</a:t>
            </a:r>
          </a:p>
          <a:p>
            <a:pPr marL="742950" lvl="1" indent="-285750">
              <a:buFont typeface="Arial" panose="020B0604020202020204" pitchFamily="34" charset="0"/>
              <a:buChar char="•"/>
            </a:pPr>
            <a:r>
              <a:rPr lang="en-US" sz="2000" dirty="0">
                <a:latin typeface="Futura"/>
              </a:rPr>
              <a:t>Chicken, ground turkey, seafood, and plant-based sources such as beans, peas, and soy</a:t>
            </a:r>
          </a:p>
          <a:p>
            <a:pPr marL="742950" lvl="1" indent="-285750">
              <a:buFont typeface="Arial" panose="020B0604020202020204" pitchFamily="34" charset="0"/>
              <a:buChar char="•"/>
            </a:pPr>
            <a:r>
              <a:rPr lang="en-US" sz="2000" dirty="0">
                <a:latin typeface="Futura"/>
              </a:rPr>
              <a:t>Limit high-fat proteins sources</a:t>
            </a:r>
          </a:p>
          <a:p>
            <a:pPr marL="285750" indent="-285750">
              <a:buFont typeface="Arial" panose="020B0604020202020204" pitchFamily="34" charset="0"/>
              <a:buChar char="•"/>
            </a:pPr>
            <a:r>
              <a:rPr lang="en-US" sz="2800" dirty="0">
                <a:latin typeface="Futura"/>
              </a:rPr>
              <a:t>Heart Healthy fats</a:t>
            </a:r>
          </a:p>
          <a:p>
            <a:pPr marL="742950" lvl="1" indent="-285750">
              <a:buFont typeface="Arial" panose="020B0604020202020204" pitchFamily="34" charset="0"/>
              <a:buChar char="•"/>
            </a:pPr>
            <a:r>
              <a:rPr lang="en-US" sz="2000" dirty="0">
                <a:latin typeface="Futura"/>
              </a:rPr>
              <a:t>Olive oil, canola oil, nuts, and avocados</a:t>
            </a:r>
          </a:p>
          <a:p>
            <a:pPr marL="285750" indent="-285750">
              <a:buFont typeface="Arial" panose="020B0604020202020204" pitchFamily="34" charset="0"/>
              <a:buChar char="•"/>
            </a:pPr>
            <a:r>
              <a:rPr lang="en-US" sz="2800" dirty="0">
                <a:latin typeface="Futura"/>
              </a:rPr>
              <a:t>Limit </a:t>
            </a:r>
          </a:p>
          <a:p>
            <a:pPr marL="742950" lvl="1" indent="-285750">
              <a:buFont typeface="Arial" panose="020B0604020202020204" pitchFamily="34" charset="0"/>
              <a:buChar char="•"/>
            </a:pPr>
            <a:r>
              <a:rPr lang="en-US" sz="2000" dirty="0">
                <a:latin typeface="Futura"/>
              </a:rPr>
              <a:t>Limit alcohol intake to 2 drinks or less in a day</a:t>
            </a:r>
          </a:p>
          <a:p>
            <a:pPr marL="742950" lvl="1" indent="-285750">
              <a:buFont typeface="Arial" panose="020B0604020202020204" pitchFamily="34" charset="0"/>
              <a:buChar char="•"/>
            </a:pPr>
            <a:r>
              <a:rPr lang="en-US" sz="2000" dirty="0">
                <a:latin typeface="Futura"/>
              </a:rPr>
              <a:t>Limit fried foods and saturated fat</a:t>
            </a:r>
          </a:p>
          <a:p>
            <a:pPr marL="742950" lvl="1" indent="-285750">
              <a:buFont typeface="Arial" panose="020B0604020202020204" pitchFamily="34" charset="0"/>
              <a:buChar char="•"/>
            </a:pPr>
            <a:endParaRPr lang="en-US" dirty="0">
              <a:latin typeface="Futura"/>
            </a:endParaRPr>
          </a:p>
          <a:p>
            <a:pPr marL="742950" lvl="1" indent="-285750">
              <a:buFont typeface="Arial" panose="020B0604020202020204" pitchFamily="34" charset="0"/>
              <a:buChar char="•"/>
            </a:pPr>
            <a:endParaRPr lang="en-US" dirty="0">
              <a:latin typeface="Futura"/>
            </a:endParaRPr>
          </a:p>
          <a:p>
            <a:pPr marL="285750" indent="-285750">
              <a:buFont typeface="Arial" panose="020B0604020202020204" pitchFamily="34" charset="0"/>
              <a:buChar char="•"/>
            </a:pPr>
            <a:endParaRPr lang="en-US" dirty="0">
              <a:latin typeface="Futura"/>
            </a:endParaRPr>
          </a:p>
        </p:txBody>
      </p:sp>
      <p:sp>
        <p:nvSpPr>
          <p:cNvPr id="4" name="AutoShape 8" descr="17 Simple Recipes to Make with a Can of Beans — Eat This Not Th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Pea Clipart Green Veggy Vegetables And Legumes Clipart - Clip 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2,895 Salmon Plate Illustrations &amp; Clip Art - iStoc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2,895 Salmon Plate Illustrations &amp; Clip Art - iSt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8043" y="2973388"/>
            <a:ext cx="1489786" cy="11465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Cliparts Vegetable Oil, Download Free Cliparts Vegetable Oil png  images, Free ClipArts on Clipart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8408" y="4409059"/>
            <a:ext cx="840369" cy="1403958"/>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8" descr="Avocado Vector Illustration Isolated On White Background Avocado Clip Art, Avocado  Clipart, Food, Avocado PNG and Vector with Transparent Background for Free  Downloa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Avocado PNG, Avocado Fruit Transparent Clipart Download - Free Transparent  PNG Log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653" y="1697574"/>
            <a:ext cx="796174" cy="796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797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25</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Simple Meals to Support</a:t>
            </a:r>
          </a:p>
        </p:txBody>
      </p:sp>
      <p:sp>
        <p:nvSpPr>
          <p:cNvPr id="18" name="TextBox 17"/>
          <p:cNvSpPr txBox="1"/>
          <p:nvPr/>
        </p:nvSpPr>
        <p:spPr>
          <a:xfrm>
            <a:off x="4705885" y="3935640"/>
            <a:ext cx="1269468" cy="64838"/>
          </a:xfrm>
          <a:prstGeom prst="rect">
            <a:avLst/>
          </a:prstGeom>
          <a:noFill/>
        </p:spPr>
        <p:txBody>
          <a:bodyPr wrap="square" rtlCol="0">
            <a:spAutoFit/>
          </a:bodyPr>
          <a:lstStyle/>
          <a:p>
            <a:endParaRPr lang="en-US" dirty="0"/>
          </a:p>
        </p:txBody>
      </p:sp>
      <p:sp>
        <p:nvSpPr>
          <p:cNvPr id="4" name="AutoShape 8" descr="17 Simple Recipes to Make with a Can of Beans — Eat This Not Th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Pea Clipart Green Veggy Vegetables And Legumes Clipart - Clip 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Easy Overnight Oats Recipe - Kristine's Kitch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793" y="1192927"/>
            <a:ext cx="2567738" cy="25677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ealthy Lunch Wraps Recipe - Love and Le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2777" y="1192926"/>
            <a:ext cx="2742713" cy="2742713"/>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8" descr="Chocolate Peanut Butter Banana Smoothie - Celebrating Sweet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Sheet Pan Salmon {With Potatoes &amp; Green Beans - FeelGoodFoodi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5"/>
          <a:stretch>
            <a:fillRect/>
          </a:stretch>
        </p:blipFill>
        <p:spPr>
          <a:xfrm>
            <a:off x="3542831" y="3535483"/>
            <a:ext cx="2978622" cy="2477860"/>
          </a:xfrm>
          <a:prstGeom prst="rect">
            <a:avLst/>
          </a:prstGeom>
        </p:spPr>
      </p:pic>
    </p:spTree>
    <p:extLst>
      <p:ext uri="{BB962C8B-B14F-4D97-AF65-F5344CB8AC3E}">
        <p14:creationId xmlns:p14="http://schemas.microsoft.com/office/powerpoint/2010/main" val="3551170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26</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Simple Meals to Support</a:t>
            </a:r>
          </a:p>
        </p:txBody>
      </p:sp>
      <p:sp>
        <p:nvSpPr>
          <p:cNvPr id="18" name="TextBox 17"/>
          <p:cNvSpPr txBox="1"/>
          <p:nvPr/>
        </p:nvSpPr>
        <p:spPr>
          <a:xfrm>
            <a:off x="4705885" y="3935640"/>
            <a:ext cx="1269468" cy="64838"/>
          </a:xfrm>
          <a:prstGeom prst="rect">
            <a:avLst/>
          </a:prstGeom>
          <a:noFill/>
        </p:spPr>
        <p:txBody>
          <a:bodyPr wrap="square" rtlCol="0">
            <a:spAutoFit/>
          </a:bodyPr>
          <a:lstStyle/>
          <a:p>
            <a:endParaRPr lang="en-US" dirty="0"/>
          </a:p>
        </p:txBody>
      </p:sp>
      <p:sp>
        <p:nvSpPr>
          <p:cNvPr id="4" name="AutoShape 8" descr="17 Simple Recipes to Make with a Can of Beans — Eat This Not Th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Pea Clipart Green Veggy Vegetables And Legumes Clipart - Clip 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Chocolate Peanut Butter Banana Smoothie - Celebrating Sweet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Chocolate Peanut Butter Banana Smoothie - Celebrating Swee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4955" y="1299572"/>
            <a:ext cx="1825322" cy="3271816"/>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Sheet Pan Salmon {With Potatoes &amp; Green Beans - FeelGoodFoodi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6" name="Picture 14" descr="Sheet Pan Lemon Garlic Parmesan Salmon - healthy family weeknight dinner baked to perfection in one pan with green beans and potato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93" y="1240244"/>
            <a:ext cx="2344590" cy="3390472"/>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6" descr="Barbecue Chicken Pizza Recipe | EatingWell"/>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90" name="Picture 18" descr="Barbecue Chicken Pizza Recipe | EatingWe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7202" y="3441700"/>
            <a:ext cx="2620735" cy="262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751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27</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251221" y="278243"/>
            <a:ext cx="7689432" cy="1112837"/>
          </a:xfrm>
        </p:spPr>
        <p:txBody>
          <a:bodyPr>
            <a:noAutofit/>
          </a:bodyPr>
          <a:lstStyle/>
          <a:p>
            <a:pPr algn="ctr"/>
            <a:r>
              <a:rPr lang="en-US" sz="4000" dirty="0"/>
              <a:t>Physical Activity  Recommendations</a:t>
            </a:r>
          </a:p>
        </p:txBody>
      </p:sp>
      <p:sp>
        <p:nvSpPr>
          <p:cNvPr id="18" name="TextBox 17"/>
          <p:cNvSpPr txBox="1"/>
          <p:nvPr/>
        </p:nvSpPr>
        <p:spPr>
          <a:xfrm>
            <a:off x="1541710" y="3935947"/>
            <a:ext cx="7430843" cy="369332"/>
          </a:xfrm>
          <a:prstGeom prst="rect">
            <a:avLst/>
          </a:prstGeom>
          <a:noFill/>
        </p:spPr>
        <p:txBody>
          <a:bodyPr wrap="square" rtlCol="0">
            <a:spAutoFit/>
          </a:bodyPr>
          <a:lstStyle/>
          <a:p>
            <a:endParaRPr lang="en-US" dirty="0"/>
          </a:p>
        </p:txBody>
      </p:sp>
      <p:sp>
        <p:nvSpPr>
          <p:cNvPr id="3" name="TextBox 2"/>
          <p:cNvSpPr txBox="1"/>
          <p:nvPr/>
        </p:nvSpPr>
        <p:spPr>
          <a:xfrm>
            <a:off x="1657350" y="1383142"/>
            <a:ext cx="6299200" cy="1200329"/>
          </a:xfrm>
          <a:prstGeom prst="rect">
            <a:avLst/>
          </a:prstGeom>
          <a:noFill/>
        </p:spPr>
        <p:txBody>
          <a:bodyPr wrap="square" rtlCol="0">
            <a:spAutoFit/>
          </a:bodyPr>
          <a:lstStyle/>
          <a:p>
            <a:pPr lvl="1"/>
            <a:endParaRPr lang="en-US" dirty="0">
              <a:latin typeface="Futura"/>
            </a:endParaRPr>
          </a:p>
          <a:p>
            <a:pPr marL="742950" lvl="1" indent="-285750">
              <a:buFont typeface="Arial" panose="020B0604020202020204" pitchFamily="34" charset="0"/>
              <a:buChar char="•"/>
            </a:pPr>
            <a:endParaRPr lang="en-US" dirty="0">
              <a:latin typeface="Futura"/>
            </a:endParaRPr>
          </a:p>
          <a:p>
            <a:pPr lvl="1"/>
            <a:endParaRPr lang="en-US" dirty="0">
              <a:latin typeface="Futura"/>
            </a:endParaRPr>
          </a:p>
          <a:p>
            <a:pPr marL="742950" lvl="1" indent="-285750">
              <a:buFont typeface="Arial" panose="020B0604020202020204" pitchFamily="34" charset="0"/>
              <a:buChar char="•"/>
            </a:pPr>
            <a:endParaRPr lang="en-US" dirty="0">
              <a:latin typeface="Futura"/>
            </a:endParaRPr>
          </a:p>
        </p:txBody>
      </p:sp>
      <p:sp>
        <p:nvSpPr>
          <p:cNvPr id="4" name="AutoShape 8" descr="17 Simple Recipes to Make with a Can of Beans — Eat This Not Th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Pea Clipart Green Veggy Vegetables And Legumes Clipart - Clip 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2107531" y="4659781"/>
            <a:ext cx="6299200" cy="2585323"/>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Futura"/>
              </a:rPr>
              <a:t>Compound movements</a:t>
            </a:r>
          </a:p>
          <a:p>
            <a:pPr marL="742950" lvl="1" indent="-285750">
              <a:buFont typeface="Arial" panose="020B0604020202020204" pitchFamily="34" charset="0"/>
              <a:buChar char="•"/>
            </a:pPr>
            <a:r>
              <a:rPr lang="en-US" sz="2000" dirty="0">
                <a:latin typeface="Futura"/>
              </a:rPr>
              <a:t>Squat</a:t>
            </a:r>
          </a:p>
          <a:p>
            <a:pPr marL="742950" lvl="1" indent="-285750">
              <a:buFont typeface="Arial" panose="020B0604020202020204" pitchFamily="34" charset="0"/>
              <a:buChar char="•"/>
            </a:pPr>
            <a:r>
              <a:rPr lang="en-US" sz="2000" dirty="0">
                <a:latin typeface="Futura"/>
              </a:rPr>
              <a:t>Bench </a:t>
            </a:r>
          </a:p>
          <a:p>
            <a:pPr marL="742950" lvl="1" indent="-285750">
              <a:buFont typeface="Arial" panose="020B0604020202020204" pitchFamily="34" charset="0"/>
              <a:buChar char="•"/>
            </a:pPr>
            <a:r>
              <a:rPr lang="en-US" sz="2000" dirty="0">
                <a:latin typeface="Futura"/>
              </a:rPr>
              <a:t>Deadlift</a:t>
            </a:r>
          </a:p>
          <a:p>
            <a:pPr marL="742950" lvl="1" indent="-285750">
              <a:buFont typeface="Arial" panose="020B0604020202020204" pitchFamily="34" charset="0"/>
              <a:buChar char="•"/>
            </a:pPr>
            <a:r>
              <a:rPr lang="en-US" sz="2000" dirty="0">
                <a:latin typeface="Futura"/>
              </a:rPr>
              <a:t>Press</a:t>
            </a:r>
          </a:p>
          <a:p>
            <a:pPr marL="742950" lvl="1" indent="-285750">
              <a:buFont typeface="Arial" panose="020B0604020202020204" pitchFamily="34" charset="0"/>
              <a:buChar char="•"/>
            </a:pPr>
            <a:endParaRPr lang="en-US" dirty="0">
              <a:latin typeface="Futura"/>
            </a:endParaRPr>
          </a:p>
          <a:p>
            <a:pPr lvl="1"/>
            <a:endParaRPr lang="en-US" dirty="0">
              <a:latin typeface="Futura"/>
            </a:endParaRPr>
          </a:p>
          <a:p>
            <a:pPr marL="742950" lvl="1" indent="-285750">
              <a:buFont typeface="Arial" panose="020B0604020202020204" pitchFamily="34" charset="0"/>
              <a:buChar char="•"/>
            </a:pPr>
            <a:endParaRPr lang="en-US" dirty="0">
              <a:latin typeface="Futura"/>
            </a:endParaRPr>
          </a:p>
        </p:txBody>
      </p:sp>
      <p:sp>
        <p:nvSpPr>
          <p:cNvPr id="11" name="AutoShape 2" descr="Physical Activity Guidelines Resourc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descr="Physical Activity Guidelines Resour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869" y="1416318"/>
            <a:ext cx="6129952" cy="321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889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28</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Fitness Recommendations</a:t>
            </a:r>
          </a:p>
        </p:txBody>
      </p:sp>
      <p:sp>
        <p:nvSpPr>
          <p:cNvPr id="18" name="TextBox 17"/>
          <p:cNvSpPr txBox="1"/>
          <p:nvPr/>
        </p:nvSpPr>
        <p:spPr>
          <a:xfrm>
            <a:off x="1541710" y="3935947"/>
            <a:ext cx="7430843" cy="369332"/>
          </a:xfrm>
          <a:prstGeom prst="rect">
            <a:avLst/>
          </a:prstGeom>
          <a:noFill/>
        </p:spPr>
        <p:txBody>
          <a:bodyPr wrap="square" rtlCol="0">
            <a:spAutoFit/>
          </a:bodyPr>
          <a:lstStyle/>
          <a:p>
            <a:endParaRPr lang="en-US" dirty="0"/>
          </a:p>
        </p:txBody>
      </p:sp>
      <p:sp>
        <p:nvSpPr>
          <p:cNvPr id="4" name="AutoShape 8" descr="17 Simple Recipes to Make with a Can of Beans — Eat This Not Th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Pea Clipart Green Veggy Vegetables And Legumes Clipart - Clip 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The Rating of Perceived Exertion (RPE) Scale - Maximiz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148" y="1271587"/>
            <a:ext cx="4572000" cy="431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164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29</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123926" y="270305"/>
            <a:ext cx="7689432" cy="1112837"/>
          </a:xfrm>
        </p:spPr>
        <p:txBody>
          <a:bodyPr>
            <a:noAutofit/>
          </a:bodyPr>
          <a:lstStyle/>
          <a:p>
            <a:pPr algn="ctr"/>
            <a:r>
              <a:rPr lang="en-US" sz="4000" dirty="0"/>
              <a:t>Physical Activity Recommendations</a:t>
            </a:r>
          </a:p>
        </p:txBody>
      </p:sp>
      <p:sp>
        <p:nvSpPr>
          <p:cNvPr id="18" name="TextBox 17"/>
          <p:cNvSpPr txBox="1"/>
          <p:nvPr/>
        </p:nvSpPr>
        <p:spPr>
          <a:xfrm>
            <a:off x="1541710" y="3935947"/>
            <a:ext cx="7430843" cy="369332"/>
          </a:xfrm>
          <a:prstGeom prst="rect">
            <a:avLst/>
          </a:prstGeom>
          <a:noFill/>
        </p:spPr>
        <p:txBody>
          <a:bodyPr wrap="square" rtlCol="0">
            <a:spAutoFit/>
          </a:bodyPr>
          <a:lstStyle/>
          <a:p>
            <a:endParaRPr lang="en-US" dirty="0"/>
          </a:p>
        </p:txBody>
      </p:sp>
      <p:sp>
        <p:nvSpPr>
          <p:cNvPr id="3" name="TextBox 2"/>
          <p:cNvSpPr txBox="1"/>
          <p:nvPr/>
        </p:nvSpPr>
        <p:spPr>
          <a:xfrm>
            <a:off x="1657350" y="1383142"/>
            <a:ext cx="6299200" cy="4708981"/>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Futura"/>
              </a:rPr>
              <a:t>Stretching Recommendations</a:t>
            </a:r>
            <a:endParaRPr lang="en-US" dirty="0">
              <a:latin typeface="Futura"/>
            </a:endParaRPr>
          </a:p>
          <a:p>
            <a:pPr marL="1200150" lvl="2" indent="-285750">
              <a:buFont typeface="Arial" panose="020B0604020202020204" pitchFamily="34" charset="0"/>
              <a:buChar char="•"/>
            </a:pPr>
            <a:r>
              <a:rPr lang="en-US" dirty="0">
                <a:latin typeface="Futura"/>
              </a:rPr>
              <a:t>Dynamic</a:t>
            </a:r>
          </a:p>
          <a:p>
            <a:pPr marL="1200150" lvl="2" indent="-285750">
              <a:buFont typeface="Arial" panose="020B0604020202020204" pitchFamily="34" charset="0"/>
              <a:buChar char="•"/>
            </a:pPr>
            <a:r>
              <a:rPr lang="en-US" dirty="0">
                <a:latin typeface="Futura"/>
              </a:rPr>
              <a:t>2-3 times per week all major groups</a:t>
            </a:r>
          </a:p>
          <a:p>
            <a:pPr marL="1200150" lvl="2" indent="-285750">
              <a:buFont typeface="Arial" panose="020B0604020202020204" pitchFamily="34" charset="0"/>
              <a:buChar char="•"/>
            </a:pPr>
            <a:endParaRPr lang="en-US" dirty="0">
              <a:latin typeface="Futura"/>
            </a:endParaRPr>
          </a:p>
          <a:p>
            <a:pPr marL="285750" indent="-285750">
              <a:buFont typeface="Arial" panose="020B0604020202020204" pitchFamily="34" charset="0"/>
              <a:buChar char="•"/>
            </a:pPr>
            <a:r>
              <a:rPr lang="en-US" sz="2800" dirty="0">
                <a:latin typeface="Futura"/>
              </a:rPr>
              <a:t>Daily Movement</a:t>
            </a:r>
            <a:endParaRPr lang="en-US" dirty="0">
              <a:latin typeface="Futura"/>
            </a:endParaRPr>
          </a:p>
          <a:p>
            <a:pPr marL="1200150" lvl="2" indent="-285750">
              <a:buFont typeface="Arial" panose="020B0604020202020204" pitchFamily="34" charset="0"/>
              <a:buChar char="•"/>
            </a:pPr>
            <a:r>
              <a:rPr lang="en-US" dirty="0">
                <a:latin typeface="Futura"/>
              </a:rPr>
              <a:t>Taking the stairs</a:t>
            </a:r>
          </a:p>
          <a:p>
            <a:pPr marL="1200150" lvl="2" indent="-285750">
              <a:buFont typeface="Arial" panose="020B0604020202020204" pitchFamily="34" charset="0"/>
              <a:buChar char="•"/>
            </a:pPr>
            <a:r>
              <a:rPr lang="en-US" dirty="0">
                <a:latin typeface="Futura"/>
              </a:rPr>
              <a:t>Washing the car</a:t>
            </a:r>
          </a:p>
          <a:p>
            <a:pPr marL="1200150" lvl="2" indent="-285750">
              <a:buFont typeface="Arial" panose="020B0604020202020204" pitchFamily="34" charset="0"/>
              <a:buChar char="•"/>
            </a:pPr>
            <a:r>
              <a:rPr lang="en-US" dirty="0">
                <a:latin typeface="Futura"/>
              </a:rPr>
              <a:t>Walking to and from parking lot </a:t>
            </a:r>
          </a:p>
          <a:p>
            <a:pPr marL="1200150" lvl="2" indent="-285750">
              <a:buFont typeface="Arial" panose="020B0604020202020204" pitchFamily="34" charset="0"/>
              <a:buChar char="•"/>
            </a:pPr>
            <a:r>
              <a:rPr lang="en-US" dirty="0">
                <a:latin typeface="Futura"/>
              </a:rPr>
              <a:t>Working in the yard</a:t>
            </a:r>
          </a:p>
          <a:p>
            <a:pPr marL="1200150" lvl="2" indent="-285750">
              <a:buFont typeface="Arial" panose="020B0604020202020204" pitchFamily="34" charset="0"/>
              <a:buChar char="•"/>
            </a:pPr>
            <a:r>
              <a:rPr lang="en-US" dirty="0">
                <a:latin typeface="Futura"/>
              </a:rPr>
              <a:t>Walking the dog</a:t>
            </a:r>
          </a:p>
          <a:p>
            <a:pPr marL="1200150" lvl="2" indent="-285750">
              <a:buFont typeface="Arial" panose="020B0604020202020204" pitchFamily="34" charset="0"/>
              <a:buChar char="•"/>
            </a:pPr>
            <a:endParaRPr lang="en-US" dirty="0">
              <a:latin typeface="Futura"/>
            </a:endParaRPr>
          </a:p>
          <a:p>
            <a:pPr marL="285750" indent="-285750">
              <a:buFont typeface="Arial" panose="020B0604020202020204" pitchFamily="34" charset="0"/>
              <a:buChar char="•"/>
            </a:pPr>
            <a:r>
              <a:rPr lang="en-US" sz="2800" dirty="0">
                <a:latin typeface="Futura"/>
              </a:rPr>
              <a:t>Enjoy what you do!</a:t>
            </a:r>
          </a:p>
          <a:p>
            <a:pPr marL="742950" lvl="1" indent="-285750">
              <a:buFont typeface="Arial" panose="020B0604020202020204" pitchFamily="34" charset="0"/>
              <a:buChar char="•"/>
            </a:pPr>
            <a:r>
              <a:rPr lang="en-US" dirty="0">
                <a:latin typeface="Futura"/>
              </a:rPr>
              <a:t>What did you enjoy as a kid?</a:t>
            </a:r>
          </a:p>
          <a:p>
            <a:pPr lvl="1"/>
            <a:endParaRPr lang="en-US" dirty="0">
              <a:latin typeface="Futura"/>
            </a:endParaRPr>
          </a:p>
          <a:p>
            <a:pPr marL="742950" lvl="1" indent="-285750">
              <a:buFont typeface="Arial" panose="020B0604020202020204" pitchFamily="34" charset="0"/>
              <a:buChar char="•"/>
            </a:pPr>
            <a:endParaRPr lang="en-US" dirty="0">
              <a:latin typeface="Futura"/>
            </a:endParaRPr>
          </a:p>
        </p:txBody>
      </p:sp>
      <p:sp>
        <p:nvSpPr>
          <p:cNvPr id="4" name="AutoShape 8" descr="17 Simple Recipes to Make with a Can of Beans — Eat This Not Th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Pea Clipart Green Veggy Vegetables And Legumes Clipart - Clip 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Image result for enjoy what exercise you do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Enjoying Exercise and Better Food Choices | Keep Moving Week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52" y="4084090"/>
            <a:ext cx="2857500" cy="189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436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Quiz: Men’s Health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3</a:t>
            </a:fld>
            <a:endParaRPr lang="en-US" dirty="0"/>
          </a:p>
        </p:txBody>
      </p:sp>
      <p:pic>
        <p:nvPicPr>
          <p:cNvPr id="16386" name="Picture 2" descr="Electronics Quiz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5859" y="1762539"/>
            <a:ext cx="6394505" cy="305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041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30</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123926" y="270305"/>
            <a:ext cx="7689432" cy="1112837"/>
          </a:xfrm>
        </p:spPr>
        <p:txBody>
          <a:bodyPr>
            <a:noAutofit/>
          </a:bodyPr>
          <a:lstStyle/>
          <a:p>
            <a:pPr algn="ctr"/>
            <a:r>
              <a:rPr lang="en-US" sz="4000" dirty="0"/>
              <a:t>Coping with Stress/Anxiety</a:t>
            </a:r>
          </a:p>
        </p:txBody>
      </p:sp>
      <p:sp>
        <p:nvSpPr>
          <p:cNvPr id="18" name="TextBox 17"/>
          <p:cNvSpPr txBox="1"/>
          <p:nvPr/>
        </p:nvSpPr>
        <p:spPr>
          <a:xfrm>
            <a:off x="1541710" y="3935947"/>
            <a:ext cx="7430843" cy="369332"/>
          </a:xfrm>
          <a:prstGeom prst="rect">
            <a:avLst/>
          </a:prstGeom>
          <a:noFill/>
        </p:spPr>
        <p:txBody>
          <a:bodyPr wrap="square" rtlCol="0">
            <a:spAutoFit/>
          </a:bodyPr>
          <a:lstStyle/>
          <a:p>
            <a:endParaRPr lang="en-US" dirty="0"/>
          </a:p>
        </p:txBody>
      </p:sp>
      <p:sp>
        <p:nvSpPr>
          <p:cNvPr id="3" name="TextBox 2"/>
          <p:cNvSpPr txBox="1"/>
          <p:nvPr/>
        </p:nvSpPr>
        <p:spPr>
          <a:xfrm>
            <a:off x="1657350" y="1383142"/>
            <a:ext cx="6299200" cy="381642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Futura"/>
              </a:rPr>
              <a:t>Exercise, especially aerobic exercise</a:t>
            </a:r>
          </a:p>
          <a:p>
            <a:pPr marL="285750" indent="-285750">
              <a:buFont typeface="Arial" panose="020B0604020202020204" pitchFamily="34" charset="0"/>
              <a:buChar char="•"/>
            </a:pPr>
            <a:r>
              <a:rPr lang="en-US" sz="2800" dirty="0">
                <a:latin typeface="Futura"/>
              </a:rPr>
              <a:t>Don’t self-medicate</a:t>
            </a:r>
          </a:p>
          <a:p>
            <a:pPr marL="285750" indent="-285750">
              <a:buFont typeface="Arial" panose="020B0604020202020204" pitchFamily="34" charset="0"/>
              <a:buChar char="•"/>
            </a:pPr>
            <a:r>
              <a:rPr lang="en-US" sz="2800" dirty="0">
                <a:latin typeface="Futura"/>
              </a:rPr>
              <a:t>Limit Caffeine intake</a:t>
            </a:r>
          </a:p>
          <a:p>
            <a:pPr marL="285750" indent="-285750">
              <a:buFont typeface="Arial" panose="020B0604020202020204" pitchFamily="34" charset="0"/>
              <a:buChar char="•"/>
            </a:pPr>
            <a:r>
              <a:rPr lang="en-US" sz="2800" dirty="0">
                <a:latin typeface="Futura"/>
              </a:rPr>
              <a:t>Incorporate healthier foods</a:t>
            </a:r>
          </a:p>
          <a:p>
            <a:pPr marL="285750" indent="-285750">
              <a:buFont typeface="Arial" panose="020B0604020202020204" pitchFamily="34" charset="0"/>
              <a:buChar char="•"/>
            </a:pPr>
            <a:r>
              <a:rPr lang="en-US" sz="2800" dirty="0">
                <a:latin typeface="Futura"/>
              </a:rPr>
              <a:t>Manage sleep schedule- increase hours!</a:t>
            </a:r>
          </a:p>
          <a:p>
            <a:pPr marL="285750" indent="-285750">
              <a:buFont typeface="Arial" panose="020B0604020202020204" pitchFamily="34" charset="0"/>
              <a:buChar char="•"/>
            </a:pPr>
            <a:r>
              <a:rPr lang="en-US" sz="2800" dirty="0">
                <a:latin typeface="Futura"/>
              </a:rPr>
              <a:t>Try to savor moments</a:t>
            </a:r>
          </a:p>
          <a:p>
            <a:pPr marL="285750" indent="-285750">
              <a:buFont typeface="Arial" panose="020B0604020202020204" pitchFamily="34" charset="0"/>
              <a:buChar char="•"/>
            </a:pPr>
            <a:r>
              <a:rPr lang="en-US" sz="2800" dirty="0">
                <a:latin typeface="Futura"/>
              </a:rPr>
              <a:t>Relax and remember to have fun</a:t>
            </a:r>
            <a:endParaRPr lang="en-US" dirty="0">
              <a:latin typeface="Futura"/>
            </a:endParaRPr>
          </a:p>
          <a:p>
            <a:pPr marL="742950" lvl="1" indent="-285750">
              <a:buFont typeface="Arial" panose="020B0604020202020204" pitchFamily="34" charset="0"/>
              <a:buChar char="•"/>
            </a:pPr>
            <a:endParaRPr lang="en-US" dirty="0">
              <a:latin typeface="Futura"/>
            </a:endParaRPr>
          </a:p>
        </p:txBody>
      </p:sp>
      <p:sp>
        <p:nvSpPr>
          <p:cNvPr id="4" name="AutoShape 8" descr="17 Simple Recipes to Make with a Can of Beans — Eat This Not Th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Pea Clipart Green Veggy Vegetables And Legumes Clipart - Clip 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Image result for enjoy what exercise you do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51205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31</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Noticing Some Commonalities?</a:t>
            </a:r>
          </a:p>
        </p:txBody>
      </p:sp>
      <p:sp>
        <p:nvSpPr>
          <p:cNvPr id="18" name="TextBox 17"/>
          <p:cNvSpPr txBox="1"/>
          <p:nvPr/>
        </p:nvSpPr>
        <p:spPr>
          <a:xfrm>
            <a:off x="1541710" y="3935947"/>
            <a:ext cx="7430843" cy="369332"/>
          </a:xfrm>
          <a:prstGeom prst="rect">
            <a:avLst/>
          </a:prstGeom>
          <a:noFill/>
        </p:spPr>
        <p:txBody>
          <a:bodyPr wrap="square" rtlCol="0">
            <a:spAutoFit/>
          </a:bodyPr>
          <a:lstStyle/>
          <a:p>
            <a:endParaRPr lang="en-US" dirty="0"/>
          </a:p>
        </p:txBody>
      </p:sp>
      <p:sp>
        <p:nvSpPr>
          <p:cNvPr id="3" name="TextBox 2"/>
          <p:cNvSpPr txBox="1"/>
          <p:nvPr/>
        </p:nvSpPr>
        <p:spPr>
          <a:xfrm>
            <a:off x="1657350" y="1383142"/>
            <a:ext cx="6299200"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Futura"/>
              </a:rPr>
              <a:t>See your doctor regularly – ask questions!</a:t>
            </a:r>
          </a:p>
          <a:p>
            <a:pPr marL="285750" indent="-285750">
              <a:buFont typeface="Arial" panose="020B0604020202020204" pitchFamily="34" charset="0"/>
              <a:buChar char="•"/>
            </a:pPr>
            <a:r>
              <a:rPr lang="en-US" sz="2400" dirty="0">
                <a:latin typeface="Futura"/>
              </a:rPr>
              <a:t>Manage your stress</a:t>
            </a:r>
          </a:p>
          <a:p>
            <a:pPr marL="285750" indent="-285750">
              <a:buFont typeface="Arial" panose="020B0604020202020204" pitchFamily="34" charset="0"/>
              <a:buChar char="•"/>
            </a:pPr>
            <a:r>
              <a:rPr lang="en-US" sz="2400" dirty="0">
                <a:latin typeface="Futura"/>
              </a:rPr>
              <a:t>Maintain a healthy weight </a:t>
            </a:r>
          </a:p>
          <a:p>
            <a:pPr marL="285750" indent="-285750">
              <a:buFont typeface="Arial" panose="020B0604020202020204" pitchFamily="34" charset="0"/>
              <a:buChar char="•"/>
            </a:pPr>
            <a:r>
              <a:rPr lang="en-US" sz="2400" dirty="0">
                <a:latin typeface="Futura"/>
              </a:rPr>
              <a:t>Eat a diet rich in fruits, vegetables, whole grains, and low-fat foods</a:t>
            </a:r>
          </a:p>
          <a:p>
            <a:pPr marL="285750" indent="-285750">
              <a:buFont typeface="Arial" panose="020B0604020202020204" pitchFamily="34" charset="0"/>
              <a:buChar char="•"/>
            </a:pPr>
            <a:r>
              <a:rPr lang="en-US" sz="2400" dirty="0">
                <a:latin typeface="Futura"/>
              </a:rPr>
              <a:t>Aim for quality sleep</a:t>
            </a:r>
          </a:p>
          <a:p>
            <a:pPr marL="285750" indent="-285750">
              <a:buFont typeface="Arial" panose="020B0604020202020204" pitchFamily="34" charset="0"/>
              <a:buChar char="•"/>
            </a:pPr>
            <a:r>
              <a:rPr lang="en-US" sz="2400" dirty="0">
                <a:latin typeface="Futura"/>
              </a:rPr>
              <a:t>Exercise for 20-30 minutes a day, 3-5 days/week</a:t>
            </a:r>
          </a:p>
          <a:p>
            <a:pPr marL="285750" indent="-285750">
              <a:buFont typeface="Arial" panose="020B0604020202020204" pitchFamily="34" charset="0"/>
              <a:buChar char="•"/>
            </a:pPr>
            <a:r>
              <a:rPr lang="en-US" sz="2400" b="1" dirty="0">
                <a:latin typeface="Futura"/>
              </a:rPr>
              <a:t>Seek help if you need it</a:t>
            </a:r>
          </a:p>
          <a:p>
            <a:endParaRPr lang="en-US" dirty="0">
              <a:latin typeface="Futura"/>
            </a:endParaRPr>
          </a:p>
        </p:txBody>
      </p:sp>
      <p:sp>
        <p:nvSpPr>
          <p:cNvPr id="4" name="AutoShape 8" descr="17 Simple Recipes to Make with a Can of Beans — Eat This Not Th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Pea Clipart Green Veggy Vegetables And Legumes Clipart - Clip 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8" name="Picture 2" descr="Evaluating the Achieving Whole Health Program - SASHA A. FLEARY, P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271" y="4120613"/>
            <a:ext cx="2186682" cy="206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669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32</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dirty="0"/>
          </a:p>
        </p:txBody>
      </p:sp>
      <p:sp>
        <p:nvSpPr>
          <p:cNvPr id="8" name="Title 2"/>
          <p:cNvSpPr>
            <a:spLocks noGrp="1"/>
          </p:cNvSpPr>
          <p:nvPr>
            <p:ph type="title"/>
          </p:nvPr>
        </p:nvSpPr>
        <p:spPr>
          <a:xfrm>
            <a:off x="1187426" y="-94885"/>
            <a:ext cx="7689432" cy="1112837"/>
          </a:xfrm>
        </p:spPr>
        <p:txBody>
          <a:bodyPr>
            <a:noAutofit/>
          </a:bodyPr>
          <a:lstStyle/>
          <a:p>
            <a:pPr algn="ctr"/>
            <a:r>
              <a:rPr lang="en-US" sz="4000" dirty="0"/>
              <a:t>Important Resources</a:t>
            </a:r>
          </a:p>
        </p:txBody>
      </p:sp>
      <p:sp>
        <p:nvSpPr>
          <p:cNvPr id="18" name="TextBox 17"/>
          <p:cNvSpPr txBox="1"/>
          <p:nvPr/>
        </p:nvSpPr>
        <p:spPr>
          <a:xfrm>
            <a:off x="1541710" y="3935947"/>
            <a:ext cx="7430843" cy="369332"/>
          </a:xfrm>
          <a:prstGeom prst="rect">
            <a:avLst/>
          </a:prstGeom>
          <a:noFill/>
        </p:spPr>
        <p:txBody>
          <a:bodyPr wrap="square" rtlCol="0">
            <a:spAutoFit/>
          </a:bodyPr>
          <a:lstStyle/>
          <a:p>
            <a:endParaRPr lang="en-US" dirty="0"/>
          </a:p>
        </p:txBody>
      </p:sp>
      <p:sp>
        <p:nvSpPr>
          <p:cNvPr id="3" name="TextBox 2"/>
          <p:cNvSpPr txBox="1"/>
          <p:nvPr/>
        </p:nvSpPr>
        <p:spPr>
          <a:xfrm>
            <a:off x="1657350" y="1383142"/>
            <a:ext cx="6299200"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Futura"/>
              </a:rPr>
              <a:t>Men’s Health Network </a:t>
            </a:r>
          </a:p>
          <a:p>
            <a:pPr marL="742950" lvl="1" indent="-285750">
              <a:buFont typeface="Arial" panose="020B0604020202020204" pitchFamily="34" charset="0"/>
              <a:buChar char="•"/>
            </a:pPr>
            <a:r>
              <a:rPr lang="en-US" sz="2400" dirty="0">
                <a:latin typeface="Futura"/>
                <a:hlinkClick r:id="rId3"/>
              </a:rPr>
              <a:t>www.MensHealthNetwork.com</a:t>
            </a:r>
            <a:endParaRPr lang="en-US" sz="2400" dirty="0">
              <a:latin typeface="Futura"/>
            </a:endParaRPr>
          </a:p>
          <a:p>
            <a:pPr marL="285750" indent="-285750">
              <a:buFont typeface="Arial" panose="020B0604020202020204" pitchFamily="34" charset="0"/>
              <a:buChar char="•"/>
            </a:pPr>
            <a:r>
              <a:rPr lang="en-US" sz="2400" dirty="0">
                <a:latin typeface="Futura"/>
              </a:rPr>
              <a:t>Men’s Health Resource</a:t>
            </a:r>
          </a:p>
          <a:p>
            <a:pPr marL="742950" lvl="1" indent="-285750">
              <a:buFont typeface="Arial" panose="020B0604020202020204" pitchFamily="34" charset="0"/>
              <a:buChar char="•"/>
            </a:pPr>
            <a:r>
              <a:rPr lang="en-US" sz="2400" dirty="0">
                <a:latin typeface="Futura"/>
                <a:hlinkClick r:id="rId4"/>
              </a:rPr>
              <a:t>www.Men’shealthresourcecenter.com</a:t>
            </a:r>
            <a:r>
              <a:rPr lang="en-US" sz="2400" dirty="0">
                <a:latin typeface="Futura"/>
              </a:rPr>
              <a:t> </a:t>
            </a:r>
          </a:p>
          <a:p>
            <a:pPr marL="285750" indent="-285750">
              <a:buFont typeface="Arial" panose="020B0604020202020204" pitchFamily="34" charset="0"/>
              <a:buChar char="•"/>
            </a:pPr>
            <a:r>
              <a:rPr lang="en-US" sz="2400" dirty="0">
                <a:latin typeface="Futura"/>
              </a:rPr>
              <a:t>Wear Blue for Men’s Health</a:t>
            </a:r>
          </a:p>
          <a:p>
            <a:pPr marL="742950" lvl="1" indent="-285750">
              <a:buFont typeface="Arial" panose="020B0604020202020204" pitchFamily="34" charset="0"/>
              <a:buChar char="•"/>
            </a:pPr>
            <a:r>
              <a:rPr lang="en-US" sz="2400" dirty="0">
                <a:latin typeface="Futura"/>
                <a:hlinkClick r:id="rId5"/>
              </a:rPr>
              <a:t>www.Wearblueformen.com</a:t>
            </a:r>
            <a:r>
              <a:rPr lang="en-US" sz="2400" dirty="0">
                <a:latin typeface="Futura"/>
              </a:rPr>
              <a:t> </a:t>
            </a:r>
          </a:p>
          <a:p>
            <a:pPr marL="285750" indent="-285750">
              <a:buFont typeface="Arial" panose="020B0604020202020204" pitchFamily="34" charset="0"/>
              <a:buChar char="•"/>
            </a:pPr>
            <a:r>
              <a:rPr lang="en-US" sz="2400" dirty="0">
                <a:latin typeface="Futura"/>
              </a:rPr>
              <a:t>Prostrate Health Guide</a:t>
            </a:r>
          </a:p>
          <a:p>
            <a:pPr marL="742950" lvl="1" indent="-285750">
              <a:buFont typeface="Arial" panose="020B0604020202020204" pitchFamily="34" charset="0"/>
              <a:buChar char="•"/>
            </a:pPr>
            <a:r>
              <a:rPr lang="en-US" sz="2400" dirty="0">
                <a:latin typeface="Futura"/>
                <a:hlinkClick r:id="rId6"/>
              </a:rPr>
              <a:t>www.Prostratehealthguide.com</a:t>
            </a:r>
            <a:r>
              <a:rPr lang="en-US" sz="2400" dirty="0">
                <a:latin typeface="Futura"/>
              </a:rPr>
              <a:t> </a:t>
            </a:r>
          </a:p>
          <a:p>
            <a:pPr marL="285750" indent="-285750">
              <a:buFont typeface="Arial" panose="020B0604020202020204" pitchFamily="34" charset="0"/>
              <a:buChar char="•"/>
            </a:pPr>
            <a:r>
              <a:rPr lang="en-US" sz="2400" dirty="0">
                <a:latin typeface="Futura"/>
              </a:rPr>
              <a:t>Men’s Health Library  </a:t>
            </a:r>
          </a:p>
          <a:p>
            <a:pPr marL="742950" lvl="1" indent="-285750">
              <a:buFont typeface="Arial" panose="020B0604020202020204" pitchFamily="34" charset="0"/>
              <a:buChar char="•"/>
            </a:pPr>
            <a:r>
              <a:rPr lang="en-US" sz="2400" dirty="0">
                <a:latin typeface="Futura"/>
                <a:hlinkClick r:id="rId7"/>
              </a:rPr>
              <a:t>www.Menshealthlibrary.com</a:t>
            </a:r>
            <a:r>
              <a:rPr lang="en-US" sz="2400" dirty="0">
                <a:latin typeface="Futura"/>
              </a:rPr>
              <a:t> </a:t>
            </a:r>
          </a:p>
          <a:p>
            <a:pPr marL="742950" lvl="1" indent="-285750">
              <a:buFont typeface="Arial" panose="020B0604020202020204" pitchFamily="34" charset="0"/>
              <a:buChar char="•"/>
            </a:pPr>
            <a:endParaRPr lang="en-US" dirty="0">
              <a:latin typeface="Futura"/>
            </a:endParaRPr>
          </a:p>
        </p:txBody>
      </p:sp>
      <p:sp>
        <p:nvSpPr>
          <p:cNvPr id="4" name="AutoShape 8" descr="17 Simple Recipes to Make with a Can of Beans — Eat This Not Th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Pea Clipart Green Veggy Vegetables And Legumes Clipart - Clip 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00481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039" t="19602" r="49009" b="16391"/>
          <a:stretch/>
        </p:blipFill>
        <p:spPr>
          <a:xfrm>
            <a:off x="555695" y="2772454"/>
            <a:ext cx="3959485" cy="3171402"/>
          </a:xfrm>
          <a:prstGeom prst="rect">
            <a:avLst/>
          </a:prstGeom>
        </p:spPr>
      </p:pic>
      <p:grpSp>
        <p:nvGrpSpPr>
          <p:cNvPr id="3" name="Group 2"/>
          <p:cNvGrpSpPr/>
          <p:nvPr/>
        </p:nvGrpSpPr>
        <p:grpSpPr>
          <a:xfrm>
            <a:off x="4572000" y="2133600"/>
            <a:ext cx="3761814" cy="3416569"/>
            <a:chOff x="590079" y="1119474"/>
            <a:chExt cx="3761814" cy="3416569"/>
          </a:xfrm>
        </p:grpSpPr>
        <p:pic>
          <p:nvPicPr>
            <p:cNvPr id="8"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0000"/>
                      </a14:imgEffect>
                    </a14:imgLayer>
                  </a14:imgProps>
                </a:ext>
                <a:ext uri="{28A0092B-C50C-407E-A947-70E740481C1C}">
                  <a14:useLocalDpi xmlns:a14="http://schemas.microsoft.com/office/drawing/2010/main" val="0"/>
                </a:ext>
              </a:extLst>
            </a:blip>
            <a:srcRect r="5827" b="11177"/>
            <a:stretch/>
          </p:blipFill>
          <p:spPr bwMode="auto">
            <a:xfrm>
              <a:off x="1249519" y="1119474"/>
              <a:ext cx="1152006" cy="1152007"/>
            </a:xfrm>
            <a:prstGeom prst="rect">
              <a:avLst/>
            </a:prstGeom>
            <a:noFill/>
            <a:ln>
              <a:noFill/>
            </a:ln>
            <a:effectLst>
              <a:glow rad="127000">
                <a:schemeClr val="accent1">
                  <a:alpha val="0"/>
                </a:schemeClr>
              </a:glow>
              <a:outerShdw blurRad="50800" dist="50800" dir="5400000" algn="ctr" rotWithShape="0">
                <a:schemeClr val="bg1">
                  <a:alpha val="9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90079" y="2289274"/>
              <a:ext cx="3761814" cy="2246769"/>
            </a:xfrm>
            <a:prstGeom prst="rect">
              <a:avLst/>
            </a:prstGeom>
            <a:noFill/>
          </p:spPr>
          <p:txBody>
            <a:bodyPr wrap="square" rtlCol="0">
              <a:spAutoFit/>
            </a:bodyPr>
            <a:lstStyle/>
            <a:p>
              <a:pPr algn="ctr" defTabSz="457189" fontAlgn="base">
                <a:spcBef>
                  <a:spcPct val="0"/>
                </a:spcBef>
                <a:spcAft>
                  <a:spcPct val="0"/>
                </a:spcAft>
              </a:pPr>
              <a:r>
                <a:rPr lang="en-US" sz="1400" b="1" dirty="0">
                  <a:solidFill>
                    <a:srgbClr val="4BACC6">
                      <a:lumMod val="75000"/>
                    </a:srgbClr>
                  </a:solidFill>
                  <a:latin typeface="Arial" charset="0"/>
                  <a:cs typeface="Arial" panose="020B0604020202020204" pitchFamily="34" charset="0"/>
                </a:rPr>
                <a:t>The City is committed to employees good health and overall wellness. The goal of the voluntary </a:t>
              </a:r>
              <a:r>
                <a:rPr lang="en-US" sz="1400" b="1" dirty="0">
                  <a:solidFill>
                    <a:srgbClr val="C00000"/>
                  </a:solidFill>
                  <a:latin typeface="Arial" charset="0"/>
                  <a:cs typeface="Arial" panose="020B0604020202020204" pitchFamily="34" charset="0"/>
                </a:rPr>
                <a:t>Wellness Incentive Program (WIP)</a:t>
              </a:r>
              <a:r>
                <a:rPr lang="en-US" sz="1400" b="1" dirty="0">
                  <a:solidFill>
                    <a:srgbClr val="00838C"/>
                  </a:solidFill>
                  <a:latin typeface="Arial" charset="0"/>
                  <a:cs typeface="Arial" panose="020B0604020202020204" pitchFamily="34" charset="0"/>
                </a:rPr>
                <a:t> </a:t>
              </a:r>
              <a:r>
                <a:rPr lang="en-US" sz="1400" b="1" dirty="0">
                  <a:solidFill>
                    <a:srgbClr val="1F497D"/>
                  </a:solidFill>
                  <a:latin typeface="Arial" charset="0"/>
                  <a:cs typeface="Arial" panose="020B0604020202020204" pitchFamily="34" charset="0"/>
                </a:rPr>
                <a:t>is </a:t>
              </a:r>
              <a:r>
                <a:rPr lang="en-US" sz="1400" b="1" dirty="0">
                  <a:solidFill>
                    <a:srgbClr val="4BACC6">
                      <a:lumMod val="75000"/>
                    </a:srgbClr>
                  </a:solidFill>
                  <a:latin typeface="Arial" charset="0"/>
                  <a:cs typeface="Arial" panose="020B0604020202020204" pitchFamily="34" charset="0"/>
                </a:rPr>
                <a:t>to create a</a:t>
              </a:r>
              <a:r>
                <a:rPr lang="en-US" sz="1400" b="1" dirty="0">
                  <a:solidFill>
                    <a:srgbClr val="1F497D"/>
                  </a:solidFill>
                  <a:latin typeface="Arial" charset="0"/>
                  <a:cs typeface="Arial" panose="020B0604020202020204" pitchFamily="34" charset="0"/>
                </a:rPr>
                <a:t> </a:t>
              </a:r>
              <a:r>
                <a:rPr lang="en-US" sz="1400" b="1" dirty="0">
                  <a:solidFill>
                    <a:srgbClr val="C00000"/>
                  </a:solidFill>
                  <a:latin typeface="Arial" charset="0"/>
                  <a:cs typeface="Arial" panose="020B0604020202020204" pitchFamily="34" charset="0"/>
                </a:rPr>
                <a:t>culture of health and wellness </a:t>
              </a:r>
              <a:r>
                <a:rPr lang="en-US" sz="1400" b="1" dirty="0">
                  <a:solidFill>
                    <a:srgbClr val="4BACC6">
                      <a:lumMod val="75000"/>
                    </a:srgbClr>
                  </a:solidFill>
                  <a:latin typeface="Arial" charset="0"/>
                  <a:cs typeface="Arial" panose="020B0604020202020204" pitchFamily="34" charset="0"/>
                </a:rPr>
                <a:t>within the City of Fort Lauderdale by providing wellness-related activities throughout the year to </a:t>
              </a:r>
              <a:r>
                <a:rPr lang="en-US" sz="1400" b="1" dirty="0">
                  <a:solidFill>
                    <a:srgbClr val="C00000"/>
                  </a:solidFill>
                  <a:latin typeface="Arial" charset="0"/>
                  <a:cs typeface="Arial" panose="020B0604020202020204" pitchFamily="34" charset="0"/>
                </a:rPr>
                <a:t>encourage and engage</a:t>
              </a:r>
              <a:r>
                <a:rPr lang="en-US" sz="1400" b="1" dirty="0">
                  <a:solidFill>
                    <a:srgbClr val="00838C"/>
                  </a:solidFill>
                  <a:latin typeface="Arial" charset="0"/>
                  <a:cs typeface="Arial" panose="020B0604020202020204" pitchFamily="34" charset="0"/>
                </a:rPr>
                <a:t> </a:t>
              </a:r>
              <a:r>
                <a:rPr lang="en-US" sz="1400" b="1" dirty="0">
                  <a:solidFill>
                    <a:srgbClr val="4BACC6">
                      <a:lumMod val="75000"/>
                    </a:srgbClr>
                  </a:solidFill>
                  <a:latin typeface="Arial" charset="0"/>
                  <a:cs typeface="Arial" panose="020B0604020202020204" pitchFamily="34" charset="0"/>
                </a:rPr>
                <a:t>employees in becoming </a:t>
              </a:r>
              <a:r>
                <a:rPr lang="en-US" sz="1400" b="1" dirty="0">
                  <a:solidFill>
                    <a:srgbClr val="C00000"/>
                  </a:solidFill>
                  <a:latin typeface="Arial" charset="0"/>
                  <a:cs typeface="Arial" panose="020B0604020202020204" pitchFamily="34" charset="0"/>
                </a:rPr>
                <a:t>happier and healthier </a:t>
              </a:r>
              <a:r>
                <a:rPr lang="en-US" sz="1400" b="1" dirty="0">
                  <a:solidFill>
                    <a:srgbClr val="4BACC6">
                      <a:lumMod val="75000"/>
                    </a:srgbClr>
                  </a:solidFill>
                  <a:latin typeface="Arial" charset="0"/>
                  <a:cs typeface="Arial" panose="020B0604020202020204" pitchFamily="34" charset="0"/>
                </a:rPr>
                <a:t>at work and home.</a:t>
              </a:r>
              <a:endParaRPr lang="en-US" sz="1400" dirty="0">
                <a:solidFill>
                  <a:prstClr val="black"/>
                </a:solidFill>
                <a:latin typeface="Arial" charset="0"/>
                <a:cs typeface="Arial" charset="0"/>
              </a:endParaRPr>
            </a:p>
          </p:txBody>
        </p:sp>
        <p:pic>
          <p:nvPicPr>
            <p:cNvPr id="9" name="Picture 8" descr="Resources | City of Fort Lauderdale, FL"/>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8345" y="1140785"/>
              <a:ext cx="1095936" cy="109593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 name="Rectangle 12"/>
          <p:cNvSpPr/>
          <p:nvPr/>
        </p:nvSpPr>
        <p:spPr>
          <a:xfrm>
            <a:off x="443753" y="1246998"/>
            <a:ext cx="8256494" cy="507831"/>
          </a:xfrm>
          <a:prstGeom prst="rect">
            <a:avLst/>
          </a:prstGeom>
          <a:solidFill>
            <a:srgbClr val="00AAE0"/>
          </a:solidFill>
          <a:ln w="12700">
            <a:solidFill>
              <a:srgbClr val="00AAE0"/>
            </a:solidFill>
          </a:ln>
        </p:spPr>
        <p:txBody>
          <a:bodyPr wrap="square">
            <a:spAutoFit/>
          </a:bodyPr>
          <a:lstStyle/>
          <a:p>
            <a:pPr marL="16933" marR="6773" defTabSz="609570" fontAlgn="base">
              <a:lnSpc>
                <a:spcPct val="150000"/>
              </a:lnSpc>
              <a:spcBef>
                <a:spcPts val="1200"/>
              </a:spcBef>
              <a:spcAft>
                <a:spcPts val="1200"/>
              </a:spcAft>
              <a:defRPr/>
            </a:pPr>
            <a:r>
              <a:rPr lang="en-US" sz="1400" b="1" dirty="0">
                <a:solidFill>
                  <a:prstClr val="white"/>
                </a:solidFill>
                <a:latin typeface="Arial" panose="020B0604020202020204" pitchFamily="34" charset="0"/>
                <a:cs typeface="Arial" panose="020B0604020202020204" pitchFamily="34" charset="0"/>
              </a:rPr>
              <a:t>Track your activities in your myCigna.com account    </a:t>
            </a:r>
            <a:r>
              <a:rPr lang="en-US" b="1" dirty="0">
                <a:solidFill>
                  <a:prstClr val="white"/>
                </a:solidFill>
                <a:latin typeface="Arial" panose="020B0604020202020204" pitchFamily="34" charset="0"/>
                <a:cs typeface="Arial" panose="020B0604020202020204" pitchFamily="34" charset="0"/>
              </a:rPr>
              <a:t>					</a:t>
            </a:r>
            <a:endParaRPr lang="en-US" b="1" spc="-7" dirty="0">
              <a:solidFill>
                <a:prstClr val="white"/>
              </a:solidFill>
              <a:latin typeface="Arial" panose="020B0604020202020204" pitchFamily="34" charset="0"/>
              <a:cs typeface="Arial" panose="020B0604020202020204" pitchFamily="34" charset="0"/>
            </a:endParaRPr>
          </a:p>
        </p:txBody>
      </p:sp>
      <p:sp>
        <p:nvSpPr>
          <p:cNvPr id="14" name="TextBox 13"/>
          <p:cNvSpPr txBox="1"/>
          <p:nvPr/>
        </p:nvSpPr>
        <p:spPr>
          <a:xfrm>
            <a:off x="443753" y="795871"/>
            <a:ext cx="8256494" cy="430887"/>
          </a:xfrm>
          <a:prstGeom prst="rect">
            <a:avLst/>
          </a:prstGeom>
          <a:solidFill>
            <a:srgbClr val="0065A6"/>
          </a:solidFill>
          <a:ln w="12700">
            <a:solidFill>
              <a:srgbClr val="0065A6"/>
            </a:solidFill>
          </a:ln>
        </p:spPr>
        <p:txBody>
          <a:bodyPr wrap="square" rtlCol="0">
            <a:spAutoFit/>
          </a:bodyPr>
          <a:lstStyle/>
          <a:p>
            <a:pPr defTabSz="914378">
              <a:defRPr/>
            </a:pPr>
            <a:r>
              <a:rPr lang="en-US" sz="2200" b="1" dirty="0">
                <a:solidFill>
                  <a:prstClr val="white"/>
                </a:solidFill>
                <a:latin typeface="Arial" panose="020B0604020202020204" pitchFamily="34" charset="0"/>
                <a:cs typeface="Arial" panose="020B0604020202020204" pitchFamily="34" charset="0"/>
              </a:rPr>
              <a:t>City of Fort Lauderdale’s Wellness Incentive Program (WIP) </a:t>
            </a:r>
          </a:p>
        </p:txBody>
      </p:sp>
      <p:pic>
        <p:nvPicPr>
          <p:cNvPr id="11" name="Picture 10">
            <a:extLst>
              <a:ext uri="{FF2B5EF4-FFF2-40B4-BE49-F238E27FC236}">
                <a16:creationId xmlns:a16="http://schemas.microsoft.com/office/drawing/2014/main" id="{55D19BC2-1877-414F-BE9B-69FE733BBB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5695" y="2239537"/>
            <a:ext cx="1284347" cy="419721"/>
          </a:xfrm>
          <a:prstGeom prst="rect">
            <a:avLst/>
          </a:prstGeom>
        </p:spPr>
      </p:pic>
      <p:sp>
        <p:nvSpPr>
          <p:cNvPr id="7" name="TextBox 6"/>
          <p:cNvSpPr txBox="1"/>
          <p:nvPr/>
        </p:nvSpPr>
        <p:spPr>
          <a:xfrm>
            <a:off x="4904814" y="1300858"/>
            <a:ext cx="3429000" cy="400110"/>
          </a:xfrm>
          <a:prstGeom prst="rect">
            <a:avLst/>
          </a:prstGeom>
          <a:noFill/>
        </p:spPr>
        <p:txBody>
          <a:bodyPr wrap="square" rtlCol="0">
            <a:spAutoFit/>
          </a:bodyPr>
          <a:lstStyle/>
          <a:p>
            <a:pPr defTabSz="457189" fontAlgn="base">
              <a:spcBef>
                <a:spcPct val="0"/>
              </a:spcBef>
              <a:spcAft>
                <a:spcPct val="0"/>
              </a:spcAft>
            </a:pPr>
            <a:r>
              <a:rPr lang="en-US" sz="2000" b="1" dirty="0">
                <a:solidFill>
                  <a:srgbClr val="FFFFFF"/>
                </a:solidFill>
                <a:latin typeface="Arial" charset="0"/>
                <a:cs typeface="Arial" charset="0"/>
              </a:rPr>
              <a:t>January 1 – December 31 </a:t>
            </a:r>
          </a:p>
        </p:txBody>
      </p:sp>
      <p:sp>
        <p:nvSpPr>
          <p:cNvPr id="2" name="Slide Number Placeholder 1">
            <a:extLst>
              <a:ext uri="{FF2B5EF4-FFF2-40B4-BE49-F238E27FC236}">
                <a16:creationId xmlns:a16="http://schemas.microsoft.com/office/drawing/2014/main" id="{D417AC31-E282-4FA1-A474-A1A9415F63CB}"/>
              </a:ext>
            </a:extLst>
          </p:cNvPr>
          <p:cNvSpPr>
            <a:spLocks noGrp="1"/>
          </p:cNvSpPr>
          <p:nvPr>
            <p:ph type="sldNum" sz="quarter" idx="10"/>
          </p:nvPr>
        </p:nvSpPr>
        <p:spPr/>
        <p:txBody>
          <a:bodyPr/>
          <a:lstStyle/>
          <a:p>
            <a:fld id="{38EC0547-4173-4FD2-B3AD-CE0209F6F09F}" type="slidenum">
              <a:rPr lang="en-US" altLang="en-US" smtClean="0"/>
              <a:pPr/>
              <a:t>33</a:t>
            </a:fld>
            <a:endParaRPr lang="en-US" altLang="en-US" dirty="0"/>
          </a:p>
        </p:txBody>
      </p:sp>
    </p:spTree>
    <p:extLst>
      <p:ext uri="{BB962C8B-B14F-4D97-AF65-F5344CB8AC3E}">
        <p14:creationId xmlns:p14="http://schemas.microsoft.com/office/powerpoint/2010/main" val="764576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E17BD45-2CD7-1A4A-BF49-FC874AC99977}"/>
              </a:ext>
            </a:extLst>
          </p:cNvPr>
          <p:cNvSpPr/>
          <p:nvPr/>
        </p:nvSpPr>
        <p:spPr>
          <a:xfrm>
            <a:off x="5225140" y="1973532"/>
            <a:ext cx="3289185" cy="2223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sp>
        <p:nvSpPr>
          <p:cNvPr id="30727" name="Title 16"/>
          <p:cNvSpPr txBox="1">
            <a:spLocks/>
          </p:cNvSpPr>
          <p:nvPr/>
        </p:nvSpPr>
        <p:spPr bwMode="auto">
          <a:xfrm>
            <a:off x="284150" y="1662231"/>
            <a:ext cx="6266681" cy="150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1600">
                <a:solidFill>
                  <a:srgbClr val="000000"/>
                </a:solidFill>
                <a:latin typeface="Arial" charset="0"/>
                <a:ea typeface="ＭＳ Ｐゴシック" pitchFamily="-111" charset="-128"/>
                <a:cs typeface="Arial" charset="0"/>
              </a:defRPr>
            </a:lvl1pPr>
            <a:lvl2pPr marL="37931725" indent="-37474525" eaLnBrk="0" hangingPunct="0">
              <a:spcBef>
                <a:spcPct val="20000"/>
              </a:spcBef>
              <a:buFont typeface="Arial" charset="0"/>
              <a:buChar char="–"/>
              <a:defRPr sz="1400">
                <a:solidFill>
                  <a:srgbClr val="000000"/>
                </a:solidFill>
                <a:latin typeface="Arial" charset="0"/>
                <a:ea typeface="ＭＳ Ｐゴシック" pitchFamily="-111" charset="-128"/>
                <a:cs typeface="Arial" charset="0"/>
              </a:defRPr>
            </a:lvl2pPr>
            <a:lvl3pPr marL="1143000" indent="-228600" eaLnBrk="0" hangingPunct="0">
              <a:spcBef>
                <a:spcPct val="20000"/>
              </a:spcBef>
              <a:buFont typeface="Arial" charset="0"/>
              <a:buChar char="•"/>
              <a:defRPr sz="1200">
                <a:solidFill>
                  <a:srgbClr val="000000"/>
                </a:solidFill>
                <a:latin typeface="Arial" charset="0"/>
                <a:ea typeface="ＭＳ Ｐゴシック" pitchFamily="-111" charset="-128"/>
                <a:cs typeface="Arial" charset="0"/>
              </a:defRPr>
            </a:lvl3pPr>
            <a:lvl4pPr marL="1600200" indent="-228600" eaLnBrk="0" hangingPunct="0">
              <a:spcBef>
                <a:spcPct val="20000"/>
              </a:spcBef>
              <a:buFont typeface="Arial" charset="0"/>
              <a:buChar char="–"/>
              <a:defRPr sz="1100">
                <a:solidFill>
                  <a:srgbClr val="000000"/>
                </a:solidFill>
                <a:latin typeface="Arial" charset="0"/>
                <a:ea typeface="ＭＳ Ｐゴシック" pitchFamily="-111" charset="-128"/>
                <a:cs typeface="Arial" charset="0"/>
              </a:defRPr>
            </a:lvl4pPr>
            <a:lvl5pPr marL="2057400" indent="-228600" eaLnBrk="0" hangingPunct="0">
              <a:spcBef>
                <a:spcPct val="20000"/>
              </a:spcBef>
              <a:buFont typeface="Arial" charset="0"/>
              <a:buChar char="»"/>
              <a:defRPr sz="1100">
                <a:solidFill>
                  <a:srgbClr val="000000"/>
                </a:solidFill>
                <a:latin typeface="Arial" charset="0"/>
                <a:ea typeface="ＭＳ Ｐゴシック" pitchFamily="-111" charset="-128"/>
                <a:cs typeface="Arial" charset="0"/>
              </a:defRPr>
            </a:lvl5pPr>
            <a:lvl6pPr marL="25146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6pPr>
            <a:lvl7pPr marL="29718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7pPr>
            <a:lvl8pPr marL="34290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8pPr>
            <a:lvl9pPr marL="38862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9pPr>
          </a:lstStyle>
          <a:p>
            <a:pPr defTabSz="457189" fontAlgn="base">
              <a:lnSpc>
                <a:spcPts val="2100"/>
              </a:lnSpc>
              <a:spcBef>
                <a:spcPct val="0"/>
              </a:spcBef>
              <a:spcAft>
                <a:spcPct val="0"/>
              </a:spcAft>
              <a:buNone/>
            </a:pPr>
            <a:r>
              <a:rPr lang="en-US" altLang="en-US" dirty="0">
                <a:solidFill>
                  <a:srgbClr val="F68621"/>
                </a:solidFill>
                <a:latin typeface="Arial" panose="020B0604020202020204" pitchFamily="34" charset="0"/>
                <a:cs typeface="Arial" panose="020B0604020202020204" pitchFamily="34" charset="0"/>
              </a:rPr>
              <a:t>Get all your health and wellness information in one place</a:t>
            </a:r>
          </a:p>
        </p:txBody>
      </p:sp>
      <p:sp>
        <p:nvSpPr>
          <p:cNvPr id="28686" name="TextBox 42"/>
          <p:cNvSpPr txBox="1">
            <a:spLocks noChangeArrowheads="1"/>
          </p:cNvSpPr>
          <p:nvPr/>
        </p:nvSpPr>
        <p:spPr bwMode="auto">
          <a:xfrm>
            <a:off x="10182225" y="2638425"/>
            <a:ext cx="2231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rgbClr val="000000"/>
                </a:solidFill>
                <a:latin typeface="Arial" charset="0"/>
                <a:ea typeface="ＭＳ Ｐゴシック" pitchFamily="-111" charset="-128"/>
                <a:cs typeface="Arial" charset="0"/>
              </a:defRPr>
            </a:lvl1pPr>
            <a:lvl2pPr marL="37931725" indent="-37474525" eaLnBrk="0" hangingPunct="0">
              <a:spcBef>
                <a:spcPct val="20000"/>
              </a:spcBef>
              <a:buFont typeface="Arial" charset="0"/>
              <a:buChar char="–"/>
              <a:defRPr sz="1400">
                <a:solidFill>
                  <a:srgbClr val="000000"/>
                </a:solidFill>
                <a:latin typeface="Arial" charset="0"/>
                <a:ea typeface="ＭＳ Ｐゴシック" pitchFamily="-111" charset="-128"/>
                <a:cs typeface="Arial" charset="0"/>
              </a:defRPr>
            </a:lvl2pPr>
            <a:lvl3pPr marL="1143000" indent="-228600" eaLnBrk="0" hangingPunct="0">
              <a:spcBef>
                <a:spcPct val="20000"/>
              </a:spcBef>
              <a:buFont typeface="Arial" charset="0"/>
              <a:buChar char="•"/>
              <a:defRPr sz="1200">
                <a:solidFill>
                  <a:srgbClr val="000000"/>
                </a:solidFill>
                <a:latin typeface="Arial" charset="0"/>
                <a:ea typeface="ＭＳ Ｐゴシック" pitchFamily="-111" charset="-128"/>
                <a:cs typeface="Arial" charset="0"/>
              </a:defRPr>
            </a:lvl3pPr>
            <a:lvl4pPr marL="1600200" indent="-228600" eaLnBrk="0" hangingPunct="0">
              <a:spcBef>
                <a:spcPct val="20000"/>
              </a:spcBef>
              <a:buFont typeface="Arial" charset="0"/>
              <a:buChar char="–"/>
              <a:defRPr sz="1100">
                <a:solidFill>
                  <a:srgbClr val="000000"/>
                </a:solidFill>
                <a:latin typeface="Arial" charset="0"/>
                <a:ea typeface="ＭＳ Ｐゴシック" pitchFamily="-111" charset="-128"/>
                <a:cs typeface="Arial" charset="0"/>
              </a:defRPr>
            </a:lvl4pPr>
            <a:lvl5pPr marL="2057400" indent="-228600" eaLnBrk="0" hangingPunct="0">
              <a:spcBef>
                <a:spcPct val="20000"/>
              </a:spcBef>
              <a:buFont typeface="Arial" charset="0"/>
              <a:buChar char="»"/>
              <a:defRPr sz="1100">
                <a:solidFill>
                  <a:srgbClr val="000000"/>
                </a:solidFill>
                <a:latin typeface="Arial" charset="0"/>
                <a:ea typeface="ＭＳ Ｐゴシック" pitchFamily="-111" charset="-128"/>
                <a:cs typeface="Arial" charset="0"/>
              </a:defRPr>
            </a:lvl5pPr>
            <a:lvl6pPr marL="25146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6pPr>
            <a:lvl7pPr marL="29718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7pPr>
            <a:lvl8pPr marL="34290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8pPr>
            <a:lvl9pPr marL="38862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9pPr>
          </a:lstStyle>
          <a:p>
            <a:pPr defTabSz="457189" eaLnBrk="1" fontAlgn="base" hangingPunct="1">
              <a:spcBef>
                <a:spcPct val="0"/>
              </a:spcBef>
              <a:spcAft>
                <a:spcPct val="0"/>
              </a:spcAft>
              <a:buNone/>
            </a:pPr>
            <a:r>
              <a:rPr lang="en-US" altLang="en-US" sz="1350" dirty="0">
                <a:solidFill>
                  <a:srgbClr val="95A5A6"/>
                </a:solidFill>
                <a:latin typeface="Calibri" pitchFamily="-111" charset="0"/>
              </a:rPr>
              <a:t> </a:t>
            </a:r>
          </a:p>
        </p:txBody>
      </p:sp>
      <p:sp>
        <p:nvSpPr>
          <p:cNvPr id="22" name="Slide Number Placeholder 5">
            <a:extLst>
              <a:ext uri="{FF2B5EF4-FFF2-40B4-BE49-F238E27FC236}">
                <a16:creationId xmlns:a16="http://schemas.microsoft.com/office/drawing/2014/main" id="{DFC2E159-29DF-5C48-AA0E-4B575DBAA92E}"/>
              </a:ext>
            </a:extLst>
          </p:cNvPr>
          <p:cNvSpPr>
            <a:spLocks noGrp="1"/>
          </p:cNvSpPr>
          <p:nvPr>
            <p:ph type="sldNum" sz="quarter" idx="10"/>
          </p:nvPr>
        </p:nvSpPr>
        <p:spPr>
          <a:xfrm>
            <a:off x="7010400" y="5810346"/>
            <a:ext cx="2133600" cy="190404"/>
          </a:xfrm>
          <a:ln/>
        </p:spPr>
        <p:txBody>
          <a:bodyPr/>
          <a:lstStyle>
            <a:lvl1pPr>
              <a:defRPr/>
            </a:lvl1pPr>
          </a:lstStyle>
          <a:p>
            <a:pPr defTabSz="457189" fontAlgn="base">
              <a:spcBef>
                <a:spcPct val="0"/>
              </a:spcBef>
              <a:spcAft>
                <a:spcPct val="0"/>
              </a:spcAft>
            </a:pPr>
            <a:fld id="{97C9F2F1-5B60-4828-8D48-CC3CA0267DF1}" type="slidenum">
              <a:rPr lang="en-US" altLang="en-US">
                <a:latin typeface="Arial" charset="0"/>
                <a:cs typeface="Arial" charset="0"/>
              </a:rPr>
              <a:pPr defTabSz="457189" fontAlgn="base">
                <a:spcBef>
                  <a:spcPct val="0"/>
                </a:spcBef>
                <a:spcAft>
                  <a:spcPct val="0"/>
                </a:spcAft>
              </a:pPr>
              <a:t>34</a:t>
            </a:fld>
            <a:endParaRPr lang="en-US" altLang="en-US" dirty="0">
              <a:latin typeface="Arial" charset="0"/>
              <a:cs typeface="Arial" charset="0"/>
            </a:endParaRPr>
          </a:p>
        </p:txBody>
      </p:sp>
      <p:sp>
        <p:nvSpPr>
          <p:cNvPr id="24" name="Rectangle 7">
            <a:extLst>
              <a:ext uri="{FF2B5EF4-FFF2-40B4-BE49-F238E27FC236}">
                <a16:creationId xmlns:a16="http://schemas.microsoft.com/office/drawing/2014/main" id="{F6E15E39-04A5-C049-B957-6F21ABC1E258}"/>
              </a:ext>
            </a:extLst>
          </p:cNvPr>
          <p:cNvSpPr txBox="1">
            <a:spLocks noChangeArrowheads="1"/>
          </p:cNvSpPr>
          <p:nvPr/>
        </p:nvSpPr>
        <p:spPr bwMode="auto">
          <a:xfrm>
            <a:off x="7973" y="5612246"/>
            <a:ext cx="1650088" cy="24289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defPPr>
              <a:defRPr lang="en-US"/>
            </a:defPPr>
            <a:lvl1pPr marL="0" algn="l" defTabSz="685800" rtl="0" eaLnBrk="1" latinLnBrk="0" hangingPunct="1">
              <a:defRPr sz="800" kern="1200">
                <a:solidFill>
                  <a:srgbClr val="999999"/>
                </a:solidFill>
                <a:latin typeface="Arial Narrow" pitchFamily="-84" charset="0"/>
                <a:ea typeface="MS PGothic" pitchFamily="34" charset="-128"/>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fontAlgn="base">
              <a:spcBef>
                <a:spcPct val="0"/>
              </a:spcBef>
              <a:spcAft>
                <a:spcPct val="0"/>
              </a:spcAft>
            </a:pPr>
            <a:r>
              <a:rPr lang="en-US" altLang="en-US" sz="1000" dirty="0"/>
              <a:t>Images are subject to change.</a:t>
            </a:r>
          </a:p>
        </p:txBody>
      </p:sp>
      <p:grpSp>
        <p:nvGrpSpPr>
          <p:cNvPr id="4" name="Group 3">
            <a:extLst>
              <a:ext uri="{FF2B5EF4-FFF2-40B4-BE49-F238E27FC236}">
                <a16:creationId xmlns:a16="http://schemas.microsoft.com/office/drawing/2014/main" id="{99340A34-6135-6240-AF7C-1EEE463ACD4B}"/>
              </a:ext>
            </a:extLst>
          </p:cNvPr>
          <p:cNvGrpSpPr/>
          <p:nvPr/>
        </p:nvGrpSpPr>
        <p:grpSpPr>
          <a:xfrm>
            <a:off x="180920" y="2117958"/>
            <a:ext cx="6040851" cy="3677906"/>
            <a:chOff x="0" y="1645004"/>
            <a:chExt cx="4632088" cy="2705273"/>
          </a:xfrm>
        </p:grpSpPr>
        <p:sp>
          <p:nvSpPr>
            <p:cNvPr id="2" name="Rectangle 1">
              <a:extLst>
                <a:ext uri="{FF2B5EF4-FFF2-40B4-BE49-F238E27FC236}">
                  <a16:creationId xmlns:a16="http://schemas.microsoft.com/office/drawing/2014/main" id="{B793FAC8-2C38-804F-9B22-EC8C92224872}"/>
                </a:ext>
              </a:extLst>
            </p:cNvPr>
            <p:cNvSpPr/>
            <p:nvPr/>
          </p:nvSpPr>
          <p:spPr>
            <a:xfrm>
              <a:off x="921970" y="1974223"/>
              <a:ext cx="2488248" cy="15149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grpSp>
          <p:nvGrpSpPr>
            <p:cNvPr id="7" name="Group 6">
              <a:extLst>
                <a:ext uri="{FF2B5EF4-FFF2-40B4-BE49-F238E27FC236}">
                  <a16:creationId xmlns:a16="http://schemas.microsoft.com/office/drawing/2014/main" id="{7CDCAB19-5697-C048-80B4-3A78E43341B1}"/>
                </a:ext>
              </a:extLst>
            </p:cNvPr>
            <p:cNvGrpSpPr/>
            <p:nvPr/>
          </p:nvGrpSpPr>
          <p:grpSpPr>
            <a:xfrm>
              <a:off x="811007" y="1977380"/>
              <a:ext cx="3006124" cy="597248"/>
              <a:chOff x="811007" y="1977380"/>
              <a:chExt cx="3006124" cy="597248"/>
            </a:xfrm>
          </p:grpSpPr>
          <p:pic>
            <p:nvPicPr>
              <p:cNvPr id="28683" name="Picture 5" descr="myhealthtab.jpg"/>
              <p:cNvPicPr>
                <a:picLocks noChangeAspect="1"/>
              </p:cNvPicPr>
              <p:nvPr/>
            </p:nvPicPr>
            <p:blipFill rotWithShape="1">
              <a:blip r:embed="rId3">
                <a:extLst>
                  <a:ext uri="{28A0092B-C50C-407E-A947-70E740481C1C}">
                    <a14:useLocalDpi xmlns:a14="http://schemas.microsoft.com/office/drawing/2010/main" val="0"/>
                  </a:ext>
                </a:extLst>
              </a:blip>
              <a:srcRect l="24362" t="30490" r="23875" b="55806"/>
              <a:stretch/>
            </p:blipFill>
            <p:spPr bwMode="auto">
              <a:xfrm>
                <a:off x="811007" y="1977380"/>
                <a:ext cx="3006124" cy="5972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6FB5208-5FD5-674A-BFBE-F7246BE602AC}"/>
                  </a:ext>
                </a:extLst>
              </p:cNvPr>
              <p:cNvSpPr/>
              <p:nvPr/>
            </p:nvSpPr>
            <p:spPr>
              <a:xfrm>
                <a:off x="3510643" y="2179921"/>
                <a:ext cx="261257" cy="149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grpSp>
        <p:grpSp>
          <p:nvGrpSpPr>
            <p:cNvPr id="3" name="Group 2">
              <a:extLst>
                <a:ext uri="{FF2B5EF4-FFF2-40B4-BE49-F238E27FC236}">
                  <a16:creationId xmlns:a16="http://schemas.microsoft.com/office/drawing/2014/main" id="{61FA5B1C-CB7C-934B-8699-EAD3A3B4325C}"/>
                </a:ext>
              </a:extLst>
            </p:cNvPr>
            <p:cNvGrpSpPr/>
            <p:nvPr/>
          </p:nvGrpSpPr>
          <p:grpSpPr>
            <a:xfrm>
              <a:off x="0" y="1645004"/>
              <a:ext cx="4632088" cy="2705273"/>
              <a:chOff x="0" y="1645004"/>
              <a:chExt cx="4632088" cy="2705273"/>
            </a:xfrm>
          </p:grpSpPr>
          <p:grpSp>
            <p:nvGrpSpPr>
              <p:cNvPr id="5" name="Group 4">
                <a:extLst>
                  <a:ext uri="{FF2B5EF4-FFF2-40B4-BE49-F238E27FC236}">
                    <a16:creationId xmlns:a16="http://schemas.microsoft.com/office/drawing/2014/main" id="{886D40C5-2EBF-A44C-A201-9C90CD07F7C0}"/>
                  </a:ext>
                </a:extLst>
              </p:cNvPr>
              <p:cNvGrpSpPr/>
              <p:nvPr/>
            </p:nvGrpSpPr>
            <p:grpSpPr>
              <a:xfrm>
                <a:off x="0" y="1645004"/>
                <a:ext cx="4632088" cy="2705273"/>
                <a:chOff x="4551481" y="2553304"/>
                <a:chExt cx="4632088" cy="2705273"/>
              </a:xfrm>
            </p:grpSpPr>
            <p:pic>
              <p:nvPicPr>
                <p:cNvPr id="25" name="Picture 24">
                  <a:extLst>
                    <a:ext uri="{FF2B5EF4-FFF2-40B4-BE49-F238E27FC236}">
                      <a16:creationId xmlns:a16="http://schemas.microsoft.com/office/drawing/2014/main" id="{AC48086A-1FDC-2C4A-A95A-BE4B369FFEC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51481" y="2553304"/>
                  <a:ext cx="4632088" cy="2705273"/>
                </a:xfrm>
                <a:prstGeom prst="rect">
                  <a:avLst/>
                </a:prstGeom>
                <a:ln>
                  <a:noFill/>
                </a:ln>
              </p:spPr>
            </p:pic>
            <p:sp>
              <p:nvSpPr>
                <p:cNvPr id="28" name="Rectangle 27">
                  <a:extLst>
                    <a:ext uri="{FF2B5EF4-FFF2-40B4-BE49-F238E27FC236}">
                      <a16:creationId xmlns:a16="http://schemas.microsoft.com/office/drawing/2014/main" id="{C55FE9DC-3117-0246-83CC-16E1FB64167C}"/>
                    </a:ext>
                  </a:extLst>
                </p:cNvPr>
                <p:cNvSpPr/>
                <p:nvPr/>
              </p:nvSpPr>
              <p:spPr>
                <a:xfrm>
                  <a:off x="5377713" y="2801314"/>
                  <a:ext cx="2978434" cy="18722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grpSp>
          <p:sp>
            <p:nvSpPr>
              <p:cNvPr id="33" name="Rectangle 32">
                <a:extLst>
                  <a:ext uri="{FF2B5EF4-FFF2-40B4-BE49-F238E27FC236}">
                    <a16:creationId xmlns:a16="http://schemas.microsoft.com/office/drawing/2014/main" id="{CE1052B6-A500-D942-A816-AB83D1298745}"/>
                  </a:ext>
                </a:extLst>
              </p:cNvPr>
              <p:cNvSpPr/>
              <p:nvPr/>
            </p:nvSpPr>
            <p:spPr>
              <a:xfrm>
                <a:off x="1408524" y="2846471"/>
                <a:ext cx="329296" cy="180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grpSp>
      </p:grpSp>
      <p:pic>
        <p:nvPicPr>
          <p:cNvPr id="34" name="Picture 33">
            <a:extLst>
              <a:ext uri="{FF2B5EF4-FFF2-40B4-BE49-F238E27FC236}">
                <a16:creationId xmlns:a16="http://schemas.microsoft.com/office/drawing/2014/main" id="{86AE3081-8226-AA40-883D-61BC5AFC9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967"/>
          <a:stretch/>
        </p:blipFill>
        <p:spPr>
          <a:xfrm>
            <a:off x="1157858" y="2445726"/>
            <a:ext cx="4047426" cy="2554843"/>
          </a:xfrm>
          <a:prstGeom prst="rect">
            <a:avLst/>
          </a:prstGeom>
        </p:spPr>
      </p:pic>
      <p:cxnSp>
        <p:nvCxnSpPr>
          <p:cNvPr id="10" name="Straight Connector 9">
            <a:extLst>
              <a:ext uri="{FF2B5EF4-FFF2-40B4-BE49-F238E27FC236}">
                <a16:creationId xmlns:a16="http://schemas.microsoft.com/office/drawing/2014/main" id="{56392030-140F-D443-9C31-5F760FDC4CCA}"/>
              </a:ext>
            </a:extLst>
          </p:cNvPr>
          <p:cNvCxnSpPr>
            <a:cxnSpLocks/>
          </p:cNvCxnSpPr>
          <p:nvPr/>
        </p:nvCxnSpPr>
        <p:spPr>
          <a:xfrm flipH="1">
            <a:off x="4995101" y="4820795"/>
            <a:ext cx="1067038" cy="0"/>
          </a:xfrm>
          <a:prstGeom prst="line">
            <a:avLst/>
          </a:prstGeom>
          <a:ln w="12700">
            <a:solidFill>
              <a:srgbClr val="0065A6"/>
            </a:solidFill>
            <a:tailEnd type="oval"/>
          </a:ln>
        </p:spPr>
        <p:style>
          <a:lnRef idx="1">
            <a:schemeClr val="accent1"/>
          </a:lnRef>
          <a:fillRef idx="0">
            <a:schemeClr val="accent1"/>
          </a:fillRef>
          <a:effectRef idx="0">
            <a:schemeClr val="accent1"/>
          </a:effectRef>
          <a:fontRef idx="minor">
            <a:schemeClr val="tx1"/>
          </a:fontRef>
        </p:style>
      </p:cxnSp>
      <p:sp>
        <p:nvSpPr>
          <p:cNvPr id="39" name="Title 5">
            <a:extLst>
              <a:ext uri="{FF2B5EF4-FFF2-40B4-BE49-F238E27FC236}">
                <a16:creationId xmlns:a16="http://schemas.microsoft.com/office/drawing/2014/main" id="{65675BF8-CBE2-0F44-ABD9-C8999A538288}"/>
              </a:ext>
            </a:extLst>
          </p:cNvPr>
          <p:cNvSpPr txBox="1">
            <a:spLocks/>
          </p:cNvSpPr>
          <p:nvPr/>
        </p:nvSpPr>
        <p:spPr bwMode="auto">
          <a:xfrm>
            <a:off x="284150" y="970998"/>
            <a:ext cx="7171701" cy="61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189" rtl="0" eaLnBrk="1" fontAlgn="base" hangingPunct="1">
              <a:spcBef>
                <a:spcPct val="0"/>
              </a:spcBef>
              <a:spcAft>
                <a:spcPct val="0"/>
              </a:spcAft>
              <a:defRPr sz="2000" b="0" kern="1200" cap="none">
                <a:solidFill>
                  <a:srgbClr val="0065A6"/>
                </a:solidFill>
                <a:latin typeface="Arial Black"/>
                <a:ea typeface="MS PGothic" pitchFamily="34" charset="-128"/>
                <a:cs typeface="Arial Black"/>
              </a:defRPr>
            </a:lvl1pPr>
            <a:lvl2pPr algn="l" defTabSz="457189"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189"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189"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189"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189" algn="l" defTabSz="457189" rtl="0" eaLnBrk="1" fontAlgn="base" hangingPunct="1">
              <a:spcBef>
                <a:spcPct val="0"/>
              </a:spcBef>
              <a:spcAft>
                <a:spcPct val="0"/>
              </a:spcAft>
              <a:defRPr sz="2400">
                <a:solidFill>
                  <a:srgbClr val="4F56AB"/>
                </a:solidFill>
                <a:latin typeface="Arial" charset="0"/>
                <a:ea typeface="ＭＳ Ｐゴシック" charset="-128"/>
              </a:defRPr>
            </a:lvl6pPr>
            <a:lvl7pPr marL="914378" algn="l" defTabSz="457189" rtl="0" eaLnBrk="1" fontAlgn="base" hangingPunct="1">
              <a:spcBef>
                <a:spcPct val="0"/>
              </a:spcBef>
              <a:spcAft>
                <a:spcPct val="0"/>
              </a:spcAft>
              <a:defRPr sz="2400">
                <a:solidFill>
                  <a:srgbClr val="4F56AB"/>
                </a:solidFill>
                <a:latin typeface="Arial" charset="0"/>
                <a:ea typeface="ＭＳ Ｐゴシック" charset="-128"/>
              </a:defRPr>
            </a:lvl7pPr>
            <a:lvl8pPr marL="1371566" algn="l" defTabSz="457189" rtl="0" eaLnBrk="1" fontAlgn="base" hangingPunct="1">
              <a:spcBef>
                <a:spcPct val="0"/>
              </a:spcBef>
              <a:spcAft>
                <a:spcPct val="0"/>
              </a:spcAft>
              <a:defRPr sz="2400">
                <a:solidFill>
                  <a:srgbClr val="4F56AB"/>
                </a:solidFill>
                <a:latin typeface="Arial" charset="0"/>
                <a:ea typeface="ＭＳ Ｐゴシック" charset="-128"/>
              </a:defRPr>
            </a:lvl8pPr>
            <a:lvl9pPr marL="1828754" algn="l" defTabSz="457189" rtl="0" eaLnBrk="1" fontAlgn="base" hangingPunct="1">
              <a:spcBef>
                <a:spcPct val="0"/>
              </a:spcBef>
              <a:spcAft>
                <a:spcPct val="0"/>
              </a:spcAft>
              <a:defRPr sz="2400">
                <a:solidFill>
                  <a:srgbClr val="4F56AB"/>
                </a:solidFill>
                <a:latin typeface="Arial" charset="0"/>
                <a:ea typeface="ＭＳ Ｐゴシック" charset="-128"/>
              </a:defRPr>
            </a:lvl9pPr>
          </a:lstStyle>
          <a:p>
            <a:pPr defTabSz="457178"/>
            <a:r>
              <a:rPr lang="en-US" sz="4200" dirty="0"/>
              <a:t>Motivate</a:t>
            </a:r>
            <a:r>
              <a:rPr lang="en-US" sz="4200" i="1" dirty="0"/>
              <a:t>Me</a:t>
            </a:r>
            <a:endParaRPr lang="en-US" sz="4200" baseline="30000" dirty="0"/>
          </a:p>
        </p:txBody>
      </p:sp>
      <p:sp>
        <p:nvSpPr>
          <p:cNvPr id="40" name="Rectangle 39">
            <a:extLst>
              <a:ext uri="{FF2B5EF4-FFF2-40B4-BE49-F238E27FC236}">
                <a16:creationId xmlns:a16="http://schemas.microsoft.com/office/drawing/2014/main" id="{69A82ECA-D37C-0547-8316-6EBEED2B916D}"/>
              </a:ext>
            </a:extLst>
          </p:cNvPr>
          <p:cNvSpPr/>
          <p:nvPr/>
        </p:nvSpPr>
        <p:spPr>
          <a:xfrm>
            <a:off x="3597169" y="1123185"/>
            <a:ext cx="272832" cy="307777"/>
          </a:xfrm>
          <a:prstGeom prst="rect">
            <a:avLst/>
          </a:prstGeom>
        </p:spPr>
        <p:txBody>
          <a:bodyPr wrap="none">
            <a:spAutoFit/>
          </a:bodyPr>
          <a:lstStyle/>
          <a:p>
            <a:pPr defTabSz="457189" fontAlgn="base">
              <a:spcBef>
                <a:spcPct val="0"/>
              </a:spcBef>
              <a:spcAft>
                <a:spcPct val="0"/>
              </a:spcAft>
            </a:pPr>
            <a:r>
              <a:rPr lang="en-US" sz="1400" baseline="30000" dirty="0">
                <a:solidFill>
                  <a:srgbClr val="000000"/>
                </a:solidFill>
                <a:latin typeface="Arial" charset="0"/>
                <a:cs typeface="Arial" charset="0"/>
              </a:rPr>
              <a:t>®</a:t>
            </a:r>
            <a:endParaRPr lang="en-US" sz="2400" dirty="0">
              <a:solidFill>
                <a:srgbClr val="000000"/>
              </a:solidFill>
              <a:latin typeface="Arial" charset="0"/>
              <a:cs typeface="Arial" charset="0"/>
            </a:endParaRPr>
          </a:p>
        </p:txBody>
      </p:sp>
      <p:grpSp>
        <p:nvGrpSpPr>
          <p:cNvPr id="38" name="Group 37"/>
          <p:cNvGrpSpPr/>
          <p:nvPr/>
        </p:nvGrpSpPr>
        <p:grpSpPr>
          <a:xfrm>
            <a:off x="6079250" y="4180027"/>
            <a:ext cx="3423558" cy="1028359"/>
            <a:chOff x="2891048" y="1416224"/>
            <a:chExt cx="9632136" cy="1835908"/>
          </a:xfrm>
        </p:grpSpPr>
        <p:pic>
          <p:nvPicPr>
            <p:cNvPr id="41" name="Picture 40">
              <a:extLst>
                <a:ext uri="{FF2B5EF4-FFF2-40B4-BE49-F238E27FC236}">
                  <a16:creationId xmlns:a16="http://schemas.microsoft.com/office/drawing/2014/main" id="{9477AC04-D4DC-B54D-B8D2-E17FD410741C}"/>
                </a:ext>
              </a:extLst>
            </p:cNvPr>
            <p:cNvPicPr>
              <a:picLocks noChangeAspect="1"/>
            </p:cNvPicPr>
            <p:nvPr/>
          </p:nvPicPr>
          <p:blipFill rotWithShape="1">
            <a:blip r:embed="rId6">
              <a:extLst>
                <a:ext uri="{28A0092B-C50C-407E-A947-70E740481C1C}">
                  <a14:useLocalDpi xmlns:a14="http://schemas.microsoft.com/office/drawing/2010/main" val="0"/>
                </a:ext>
              </a:extLst>
            </a:blip>
            <a:srcRect l="49400" t="76394" r="5114" b="13703"/>
            <a:stretch/>
          </p:blipFill>
          <p:spPr>
            <a:xfrm>
              <a:off x="2891048" y="2359620"/>
              <a:ext cx="9632136" cy="892512"/>
            </a:xfrm>
            <a:prstGeom prst="rect">
              <a:avLst/>
            </a:prstGeom>
          </p:spPr>
        </p:pic>
        <p:sp>
          <p:nvSpPr>
            <p:cNvPr id="43" name="TextBox 2"/>
            <p:cNvSpPr txBox="1">
              <a:spLocks noChangeArrowheads="1"/>
            </p:cNvSpPr>
            <p:nvPr/>
          </p:nvSpPr>
          <p:spPr bwMode="auto">
            <a:xfrm>
              <a:off x="3016009" y="1416224"/>
              <a:ext cx="8276522" cy="824201"/>
            </a:xfrm>
            <a:prstGeom prst="rect">
              <a:avLst/>
            </a:prstGeom>
            <a:solidFill>
              <a:srgbClr val="F68621"/>
            </a:solidFill>
            <a:ln>
              <a:noFill/>
            </a:ln>
          </p:spPr>
          <p:txBody>
            <a:bodyPr wrap="square" anchor="ctr">
              <a:spAutoFit/>
            </a:bodyPr>
            <a:lstStyle>
              <a:lvl1pPr eaLnBrk="0" hangingPunct="0">
                <a:spcBef>
                  <a:spcPct val="20000"/>
                </a:spcBef>
                <a:buFont typeface="Arial" charset="0"/>
                <a:buChar char="•"/>
                <a:defRPr sz="1600">
                  <a:solidFill>
                    <a:srgbClr val="000000"/>
                  </a:solidFill>
                  <a:latin typeface="Arial" charset="0"/>
                  <a:ea typeface="ＭＳ Ｐゴシック" pitchFamily="-111" charset="-128"/>
                  <a:cs typeface="Arial" charset="0"/>
                </a:defRPr>
              </a:lvl1pPr>
              <a:lvl2pPr marL="37931725" indent="-37474525" eaLnBrk="0" hangingPunct="0">
                <a:spcBef>
                  <a:spcPct val="20000"/>
                </a:spcBef>
                <a:buFont typeface="Arial" charset="0"/>
                <a:buChar char="–"/>
                <a:defRPr sz="1400">
                  <a:solidFill>
                    <a:srgbClr val="000000"/>
                  </a:solidFill>
                  <a:latin typeface="Arial" charset="0"/>
                  <a:ea typeface="ＭＳ Ｐゴシック" pitchFamily="-111" charset="-128"/>
                  <a:cs typeface="Arial" charset="0"/>
                </a:defRPr>
              </a:lvl2pPr>
              <a:lvl3pPr marL="1143000" indent="-228600" eaLnBrk="0" hangingPunct="0">
                <a:spcBef>
                  <a:spcPct val="20000"/>
                </a:spcBef>
                <a:buFont typeface="Arial" charset="0"/>
                <a:buChar char="•"/>
                <a:defRPr sz="1200">
                  <a:solidFill>
                    <a:srgbClr val="000000"/>
                  </a:solidFill>
                  <a:latin typeface="Arial" charset="0"/>
                  <a:ea typeface="ＭＳ Ｐゴシック" pitchFamily="-111" charset="-128"/>
                  <a:cs typeface="Arial" charset="0"/>
                </a:defRPr>
              </a:lvl3pPr>
              <a:lvl4pPr marL="1600200" indent="-228600" eaLnBrk="0" hangingPunct="0">
                <a:spcBef>
                  <a:spcPct val="20000"/>
                </a:spcBef>
                <a:buFont typeface="Arial" charset="0"/>
                <a:buChar char="–"/>
                <a:defRPr sz="1100">
                  <a:solidFill>
                    <a:srgbClr val="000000"/>
                  </a:solidFill>
                  <a:latin typeface="Arial" charset="0"/>
                  <a:ea typeface="ＭＳ Ｐゴシック" pitchFamily="-111" charset="-128"/>
                  <a:cs typeface="Arial" charset="0"/>
                </a:defRPr>
              </a:lvl4pPr>
              <a:lvl5pPr marL="2057400" indent="-228600" eaLnBrk="0" hangingPunct="0">
                <a:spcBef>
                  <a:spcPct val="20000"/>
                </a:spcBef>
                <a:buFont typeface="Arial" charset="0"/>
                <a:buChar char="»"/>
                <a:defRPr sz="1100">
                  <a:solidFill>
                    <a:srgbClr val="000000"/>
                  </a:solidFill>
                  <a:latin typeface="Arial" charset="0"/>
                  <a:ea typeface="ＭＳ Ｐゴシック" pitchFamily="-111" charset="-128"/>
                  <a:cs typeface="Arial" charset="0"/>
                </a:defRPr>
              </a:lvl5pPr>
              <a:lvl6pPr marL="25146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6pPr>
              <a:lvl7pPr marL="29718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7pPr>
              <a:lvl8pPr marL="34290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8pPr>
              <a:lvl9pPr marL="3886200" indent="-228600" eaLnBrk="0" fontAlgn="base" hangingPunct="0">
                <a:spcBef>
                  <a:spcPct val="20000"/>
                </a:spcBef>
                <a:spcAft>
                  <a:spcPct val="0"/>
                </a:spcAft>
                <a:buFont typeface="Arial" charset="0"/>
                <a:buChar char="»"/>
                <a:defRPr sz="1100">
                  <a:solidFill>
                    <a:srgbClr val="000000"/>
                  </a:solidFill>
                  <a:latin typeface="Arial" charset="0"/>
                  <a:ea typeface="ＭＳ Ｐゴシック" pitchFamily="-111" charset="-128"/>
                  <a:cs typeface="Arial" charset="0"/>
                </a:defRPr>
              </a:lvl9pPr>
            </a:lstStyle>
            <a:p>
              <a:pPr defTabSz="457189" eaLnBrk="1" fontAlgn="base" hangingPunct="1">
                <a:spcBef>
                  <a:spcPct val="0"/>
                </a:spcBef>
                <a:spcAft>
                  <a:spcPct val="0"/>
                </a:spcAft>
                <a:buNone/>
              </a:pPr>
              <a:r>
                <a:rPr lang="en-US" altLang="en-US" sz="2400" b="1" dirty="0">
                  <a:solidFill>
                    <a:prstClr val="white"/>
                  </a:solidFill>
                </a:rPr>
                <a:t>REQUIRED GOAL </a:t>
              </a:r>
            </a:p>
          </p:txBody>
        </p:sp>
      </p:grpSp>
      <p:grpSp>
        <p:nvGrpSpPr>
          <p:cNvPr id="28674" name="Group 28673"/>
          <p:cNvGrpSpPr/>
          <p:nvPr/>
        </p:nvGrpSpPr>
        <p:grpSpPr>
          <a:xfrm>
            <a:off x="6460206" y="933286"/>
            <a:ext cx="1532404" cy="2703462"/>
            <a:chOff x="5957048" y="19767"/>
            <a:chExt cx="1532404" cy="2703462"/>
          </a:xfrm>
        </p:grpSpPr>
        <p:pic>
          <p:nvPicPr>
            <p:cNvPr id="53" name="Picture 52"/>
            <p:cNvPicPr>
              <a:picLocks noChangeAspect="1"/>
            </p:cNvPicPr>
            <p:nvPr/>
          </p:nvPicPr>
          <p:blipFill rotWithShape="1">
            <a:blip r:embed="rId7"/>
            <a:srcRect l="54443" t="20592" r="33867" b="31279"/>
            <a:stretch/>
          </p:blipFill>
          <p:spPr>
            <a:xfrm>
              <a:off x="5957048" y="19767"/>
              <a:ext cx="1532404" cy="2703462"/>
            </a:xfrm>
            <a:prstGeom prst="rect">
              <a:avLst/>
            </a:prstGeom>
          </p:spPr>
        </p:pic>
        <p:sp>
          <p:nvSpPr>
            <p:cNvPr id="54" name="Oval 53"/>
            <p:cNvSpPr/>
            <p:nvPr/>
          </p:nvSpPr>
          <p:spPr>
            <a:xfrm>
              <a:off x="6027671" y="95856"/>
              <a:ext cx="1388102" cy="295434"/>
            </a:xfrm>
            <a:prstGeom prst="ellipse">
              <a:avLst/>
            </a:prstGeom>
            <a:noFill/>
            <a:ln w="1905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grpSp>
      <p:grpSp>
        <p:nvGrpSpPr>
          <p:cNvPr id="28680" name="Group 28679"/>
          <p:cNvGrpSpPr/>
          <p:nvPr/>
        </p:nvGrpSpPr>
        <p:grpSpPr>
          <a:xfrm>
            <a:off x="3809154" y="1280842"/>
            <a:ext cx="2546632" cy="1887529"/>
            <a:chOff x="3809153" y="423591"/>
            <a:chExt cx="2546632" cy="1887529"/>
          </a:xfrm>
        </p:grpSpPr>
        <p:cxnSp>
          <p:nvCxnSpPr>
            <p:cNvPr id="48" name="Straight Connector 47">
              <a:extLst>
                <a:ext uri="{FF2B5EF4-FFF2-40B4-BE49-F238E27FC236}">
                  <a16:creationId xmlns:a16="http://schemas.microsoft.com/office/drawing/2014/main" id="{2503D5D1-BB50-1644-8BD3-4292729C3632}"/>
                </a:ext>
              </a:extLst>
            </p:cNvPr>
            <p:cNvCxnSpPr>
              <a:cxnSpLocks/>
            </p:cNvCxnSpPr>
            <p:nvPr/>
          </p:nvCxnSpPr>
          <p:spPr>
            <a:xfrm flipH="1">
              <a:off x="3809153" y="2017215"/>
              <a:ext cx="738784" cy="0"/>
            </a:xfrm>
            <a:prstGeom prst="line">
              <a:avLst/>
            </a:prstGeom>
            <a:ln w="12700">
              <a:solidFill>
                <a:srgbClr val="0065A6"/>
              </a:solidFil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503D5D1-BB50-1644-8BD3-4292729C3632}"/>
                </a:ext>
              </a:extLst>
            </p:cNvPr>
            <p:cNvCxnSpPr>
              <a:cxnSpLocks/>
            </p:cNvCxnSpPr>
            <p:nvPr/>
          </p:nvCxnSpPr>
          <p:spPr>
            <a:xfrm flipV="1">
              <a:off x="4218915" y="423591"/>
              <a:ext cx="2136870" cy="1887529"/>
            </a:xfrm>
            <a:prstGeom prst="line">
              <a:avLst/>
            </a:prstGeom>
            <a:ln w="12700">
              <a:solidFill>
                <a:srgbClr val="0065A6"/>
              </a:solidFill>
              <a:tailEnd type="oval"/>
            </a:ln>
          </p:spPr>
          <p:style>
            <a:lnRef idx="1">
              <a:schemeClr val="accent1"/>
            </a:lnRef>
            <a:fillRef idx="0">
              <a:schemeClr val="accent1"/>
            </a:fillRef>
            <a:effectRef idx="0">
              <a:schemeClr val="accent1"/>
            </a:effectRef>
            <a:fontRef idx="minor">
              <a:schemeClr val="tx1"/>
            </a:fontRef>
          </p:style>
        </p:cxnSp>
      </p:grpSp>
      <p:sp>
        <p:nvSpPr>
          <p:cNvPr id="28684" name="Oval 28683"/>
          <p:cNvSpPr/>
          <p:nvPr/>
        </p:nvSpPr>
        <p:spPr>
          <a:xfrm>
            <a:off x="4212345" y="3116825"/>
            <a:ext cx="80518" cy="76927"/>
          </a:xfrm>
          <a:prstGeom prst="ellipse">
            <a:avLst/>
          </a:prstGeom>
          <a:solidFill>
            <a:srgbClr val="0065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pic>
        <p:nvPicPr>
          <p:cNvPr id="32" name="Picture 31">
            <a:extLst>
              <a:ext uri="{FF2B5EF4-FFF2-40B4-BE49-F238E27FC236}">
                <a16:creationId xmlns:a16="http://schemas.microsoft.com/office/drawing/2014/main" id="{55D19BC2-1877-414F-BE9B-69FE733BBB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23665" y="5249318"/>
            <a:ext cx="1284347" cy="419721"/>
          </a:xfrm>
          <a:prstGeom prst="rect">
            <a:avLst/>
          </a:prstGeom>
        </p:spPr>
      </p:pic>
    </p:spTree>
    <p:extLst>
      <p:ext uri="{BB962C8B-B14F-4D97-AF65-F5344CB8AC3E}">
        <p14:creationId xmlns:p14="http://schemas.microsoft.com/office/powerpoint/2010/main" val="2461838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71" y="1145877"/>
            <a:ext cx="8229600" cy="764877"/>
          </a:xfrm>
          <a:solidFill>
            <a:schemeClr val="bg1"/>
          </a:solidFill>
        </p:spPr>
        <p:txBody>
          <a:bodyPr/>
          <a:lstStyle/>
          <a:p>
            <a:r>
              <a:rPr lang="en-US" sz="4000" dirty="0"/>
              <a:t>View all incentives </a:t>
            </a:r>
          </a:p>
        </p:txBody>
      </p:sp>
      <p:sp>
        <p:nvSpPr>
          <p:cNvPr id="3" name="Slide Number Placeholder 2"/>
          <p:cNvSpPr>
            <a:spLocks noGrp="1"/>
          </p:cNvSpPr>
          <p:nvPr>
            <p:ph type="sldNum" sz="quarter" idx="10"/>
          </p:nvPr>
        </p:nvSpPr>
        <p:spPr/>
        <p:txBody>
          <a:bodyPr/>
          <a:lstStyle/>
          <a:p>
            <a:pPr defTabSz="457189" fontAlgn="base">
              <a:spcBef>
                <a:spcPct val="0"/>
              </a:spcBef>
              <a:spcAft>
                <a:spcPct val="0"/>
              </a:spcAft>
            </a:pPr>
            <a:fld id="{97C9F2F1-5B60-4828-8D48-CC3CA0267DF1}" type="slidenum">
              <a:rPr lang="en-US" altLang="en-US">
                <a:latin typeface="Arial" charset="0"/>
                <a:cs typeface="Arial" charset="0"/>
              </a:rPr>
              <a:pPr defTabSz="457189" fontAlgn="base">
                <a:spcBef>
                  <a:spcPct val="0"/>
                </a:spcBef>
                <a:spcAft>
                  <a:spcPct val="0"/>
                </a:spcAft>
              </a:pPr>
              <a:t>35</a:t>
            </a:fld>
            <a:endParaRPr lang="en-US" altLang="en-US" dirty="0">
              <a:latin typeface="Arial" charset="0"/>
              <a:cs typeface="Arial" charset="0"/>
            </a:endParaRPr>
          </a:p>
        </p:txBody>
      </p:sp>
      <p:grpSp>
        <p:nvGrpSpPr>
          <p:cNvPr id="11" name="Group 10"/>
          <p:cNvGrpSpPr/>
          <p:nvPr/>
        </p:nvGrpSpPr>
        <p:grpSpPr>
          <a:xfrm>
            <a:off x="382739" y="2423304"/>
            <a:ext cx="5258407" cy="3293284"/>
            <a:chOff x="21806" y="1230923"/>
            <a:chExt cx="5461650" cy="2812843"/>
          </a:xfrm>
        </p:grpSpPr>
        <p:cxnSp>
          <p:nvCxnSpPr>
            <p:cNvPr id="9" name="Straight Connector 8">
              <a:extLst>
                <a:ext uri="{FF2B5EF4-FFF2-40B4-BE49-F238E27FC236}">
                  <a16:creationId xmlns:a16="http://schemas.microsoft.com/office/drawing/2014/main" id="{2503D5D1-BB50-1644-8BD3-4292729C3632}"/>
                </a:ext>
              </a:extLst>
            </p:cNvPr>
            <p:cNvCxnSpPr>
              <a:cxnSpLocks/>
            </p:cNvCxnSpPr>
            <p:nvPr/>
          </p:nvCxnSpPr>
          <p:spPr>
            <a:xfrm flipH="1">
              <a:off x="21806" y="4043766"/>
              <a:ext cx="5461650" cy="0"/>
            </a:xfrm>
            <a:prstGeom prst="line">
              <a:avLst/>
            </a:prstGeom>
            <a:ln w="12700">
              <a:solidFill>
                <a:srgbClr val="0065A6"/>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18C407-4431-6A46-8C3D-D8F0A63ACADD}"/>
                </a:ext>
              </a:extLst>
            </p:cNvPr>
            <p:cNvCxnSpPr>
              <a:cxnSpLocks/>
            </p:cNvCxnSpPr>
            <p:nvPr/>
          </p:nvCxnSpPr>
          <p:spPr>
            <a:xfrm>
              <a:off x="5474149" y="1230923"/>
              <a:ext cx="0" cy="2806861"/>
            </a:xfrm>
            <a:prstGeom prst="line">
              <a:avLst/>
            </a:prstGeom>
            <a:ln w="12700">
              <a:solidFill>
                <a:srgbClr val="0065A6"/>
              </a:solidFill>
            </a:ln>
          </p:spPr>
          <p:style>
            <a:lnRef idx="1">
              <a:schemeClr val="accent1"/>
            </a:lnRef>
            <a:fillRef idx="0">
              <a:schemeClr val="accent1"/>
            </a:fillRef>
            <a:effectRef idx="0">
              <a:schemeClr val="accent1"/>
            </a:effectRef>
            <a:fontRef idx="minor">
              <a:schemeClr val="tx1"/>
            </a:fontRef>
          </p:style>
        </p:cxnSp>
      </p:grpSp>
      <p:pic>
        <p:nvPicPr>
          <p:cNvPr id="40" name="Picture 39"/>
          <p:cNvPicPr>
            <a:picLocks noChangeAspect="1"/>
          </p:cNvPicPr>
          <p:nvPr/>
        </p:nvPicPr>
        <p:blipFill rotWithShape="1">
          <a:blip r:embed="rId2"/>
          <a:srcRect l="3177" t="65883" r="76470" b="25332"/>
          <a:stretch/>
        </p:blipFill>
        <p:spPr>
          <a:xfrm>
            <a:off x="5731533" y="1399858"/>
            <a:ext cx="2114788" cy="513416"/>
          </a:xfrm>
          <a:prstGeom prst="rect">
            <a:avLst/>
          </a:prstGeom>
          <a:ln w="28575">
            <a:solidFill>
              <a:srgbClr val="0065A6"/>
            </a:solidFill>
          </a:ln>
        </p:spPr>
      </p:pic>
      <p:grpSp>
        <p:nvGrpSpPr>
          <p:cNvPr id="54" name="Group 53"/>
          <p:cNvGrpSpPr/>
          <p:nvPr/>
        </p:nvGrpSpPr>
        <p:grpSpPr>
          <a:xfrm>
            <a:off x="350371" y="2003642"/>
            <a:ext cx="5069585" cy="3047571"/>
            <a:chOff x="-119147" y="1156179"/>
            <a:chExt cx="5534345" cy="3058840"/>
          </a:xfrm>
        </p:grpSpPr>
        <p:pic>
          <p:nvPicPr>
            <p:cNvPr id="6" name="Picture 5"/>
            <p:cNvPicPr>
              <a:picLocks noChangeAspect="1"/>
            </p:cNvPicPr>
            <p:nvPr/>
          </p:nvPicPr>
          <p:blipFill rotWithShape="1">
            <a:blip r:embed="rId3"/>
            <a:srcRect l="13601" t="9215" r="12766" b="18946"/>
            <a:stretch/>
          </p:blipFill>
          <p:spPr>
            <a:xfrm>
              <a:off x="-119147" y="1197199"/>
              <a:ext cx="5499011" cy="3017820"/>
            </a:xfrm>
            <a:prstGeom prst="rect">
              <a:avLst/>
            </a:prstGeom>
          </p:spPr>
        </p:pic>
        <p:pic>
          <p:nvPicPr>
            <p:cNvPr id="45" name="Picture 44"/>
            <p:cNvPicPr>
              <a:picLocks noChangeAspect="1"/>
            </p:cNvPicPr>
            <p:nvPr/>
          </p:nvPicPr>
          <p:blipFill rotWithShape="1">
            <a:blip r:embed="rId4"/>
            <a:srcRect l="46153" t="23520" r="4542" b="21111"/>
            <a:stretch/>
          </p:blipFill>
          <p:spPr>
            <a:xfrm>
              <a:off x="2368671" y="1156179"/>
              <a:ext cx="3046527" cy="1924440"/>
            </a:xfrm>
            <a:prstGeom prst="rect">
              <a:avLst/>
            </a:prstGeom>
          </p:spPr>
        </p:pic>
      </p:grpSp>
      <p:grpSp>
        <p:nvGrpSpPr>
          <p:cNvPr id="52" name="Group 51"/>
          <p:cNvGrpSpPr/>
          <p:nvPr/>
        </p:nvGrpSpPr>
        <p:grpSpPr>
          <a:xfrm>
            <a:off x="6198979" y="2658242"/>
            <a:ext cx="1939184" cy="3015778"/>
            <a:chOff x="5930988" y="1088879"/>
            <a:chExt cx="1945889" cy="3669375"/>
          </a:xfrm>
        </p:grpSpPr>
        <p:pic>
          <p:nvPicPr>
            <p:cNvPr id="49" name="Picture 48"/>
            <p:cNvPicPr>
              <a:picLocks noChangeAspect="1"/>
            </p:cNvPicPr>
            <p:nvPr/>
          </p:nvPicPr>
          <p:blipFill rotWithShape="1">
            <a:blip r:embed="rId5"/>
            <a:srcRect l="64908" t="25162" r="3155" b="39175"/>
            <a:stretch/>
          </p:blipFill>
          <p:spPr>
            <a:xfrm>
              <a:off x="5930988" y="3536042"/>
              <a:ext cx="1945889" cy="1222212"/>
            </a:xfrm>
            <a:prstGeom prst="rect">
              <a:avLst/>
            </a:prstGeom>
          </p:spPr>
        </p:pic>
        <p:pic>
          <p:nvPicPr>
            <p:cNvPr id="50" name="Picture 49"/>
            <p:cNvPicPr>
              <a:picLocks noChangeAspect="1"/>
            </p:cNvPicPr>
            <p:nvPr/>
          </p:nvPicPr>
          <p:blipFill rotWithShape="1">
            <a:blip r:embed="rId5"/>
            <a:srcRect l="33790" t="25163" r="34431" b="38801"/>
            <a:stretch/>
          </p:blipFill>
          <p:spPr>
            <a:xfrm>
              <a:off x="5933825" y="2349250"/>
              <a:ext cx="1943052" cy="1239348"/>
            </a:xfrm>
            <a:prstGeom prst="rect">
              <a:avLst/>
            </a:prstGeom>
          </p:spPr>
        </p:pic>
        <p:pic>
          <p:nvPicPr>
            <p:cNvPr id="51" name="Picture 50"/>
            <p:cNvPicPr>
              <a:picLocks noChangeAspect="1"/>
            </p:cNvPicPr>
            <p:nvPr/>
          </p:nvPicPr>
          <p:blipFill rotWithShape="1">
            <a:blip r:embed="rId5"/>
            <a:srcRect l="2309" t="24441" r="65731" b="37778"/>
            <a:stretch/>
          </p:blipFill>
          <p:spPr>
            <a:xfrm>
              <a:off x="5930988" y="1088879"/>
              <a:ext cx="1945889" cy="1277508"/>
            </a:xfrm>
            <a:prstGeom prst="rect">
              <a:avLst/>
            </a:prstGeom>
          </p:spPr>
        </p:pic>
      </p:grpSp>
      <p:grpSp>
        <p:nvGrpSpPr>
          <p:cNvPr id="55" name="Group 54"/>
          <p:cNvGrpSpPr/>
          <p:nvPr/>
        </p:nvGrpSpPr>
        <p:grpSpPr>
          <a:xfrm>
            <a:off x="5901612" y="2013151"/>
            <a:ext cx="2792222" cy="716904"/>
            <a:chOff x="6089540" y="1395368"/>
            <a:chExt cx="2792222" cy="716904"/>
          </a:xfrm>
        </p:grpSpPr>
        <p:pic>
          <p:nvPicPr>
            <p:cNvPr id="48" name="Picture 47"/>
            <p:cNvPicPr>
              <a:picLocks noChangeAspect="1"/>
            </p:cNvPicPr>
            <p:nvPr/>
          </p:nvPicPr>
          <p:blipFill rotWithShape="1">
            <a:blip r:embed="rId6"/>
            <a:srcRect l="1698" t="20633" r="64045" b="72983"/>
            <a:stretch/>
          </p:blipFill>
          <p:spPr>
            <a:xfrm>
              <a:off x="6089540" y="1395368"/>
              <a:ext cx="2462770" cy="266247"/>
            </a:xfrm>
            <a:prstGeom prst="rect">
              <a:avLst/>
            </a:prstGeom>
          </p:spPr>
        </p:pic>
        <p:pic>
          <p:nvPicPr>
            <p:cNvPr id="53" name="Picture 52"/>
            <p:cNvPicPr>
              <a:picLocks noChangeAspect="1"/>
            </p:cNvPicPr>
            <p:nvPr/>
          </p:nvPicPr>
          <p:blipFill rotWithShape="1">
            <a:blip r:embed="rId7"/>
            <a:srcRect l="2231" t="22428" r="58384" b="65675"/>
            <a:stretch/>
          </p:blipFill>
          <p:spPr>
            <a:xfrm>
              <a:off x="6120465" y="1581144"/>
              <a:ext cx="2761297" cy="531128"/>
            </a:xfrm>
            <a:prstGeom prst="rect">
              <a:avLst/>
            </a:prstGeom>
          </p:spPr>
        </p:pic>
      </p:grpSp>
      <p:pic>
        <p:nvPicPr>
          <p:cNvPr id="38" name="Picture 37"/>
          <p:cNvPicPr>
            <a:picLocks noChangeAspect="1"/>
          </p:cNvPicPr>
          <p:nvPr/>
        </p:nvPicPr>
        <p:blipFill rotWithShape="1">
          <a:blip r:embed="rId2"/>
          <a:srcRect l="3177" t="65883" r="76470" b="25332"/>
          <a:stretch/>
        </p:blipFill>
        <p:spPr>
          <a:xfrm>
            <a:off x="495300" y="5067729"/>
            <a:ext cx="2184616" cy="530369"/>
          </a:xfrm>
          <a:prstGeom prst="rect">
            <a:avLst/>
          </a:prstGeom>
          <a:ln w="28575">
            <a:solidFill>
              <a:srgbClr val="0065A6"/>
            </a:solidFill>
          </a:ln>
        </p:spPr>
      </p:pic>
      <p:pic>
        <p:nvPicPr>
          <p:cNvPr id="19" name="Picture 18">
            <a:extLst>
              <a:ext uri="{FF2B5EF4-FFF2-40B4-BE49-F238E27FC236}">
                <a16:creationId xmlns:a16="http://schemas.microsoft.com/office/drawing/2014/main" id="{55D19BC2-1877-414F-BE9B-69FE733BBB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0371" y="654202"/>
            <a:ext cx="1284347" cy="419721"/>
          </a:xfrm>
          <a:prstGeom prst="rect">
            <a:avLst/>
          </a:prstGeom>
        </p:spPr>
      </p:pic>
    </p:spTree>
    <p:extLst>
      <p:ext uri="{BB962C8B-B14F-4D97-AF65-F5344CB8AC3E}">
        <p14:creationId xmlns:p14="http://schemas.microsoft.com/office/powerpoint/2010/main" val="363023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06" y="882898"/>
            <a:ext cx="8229600" cy="484584"/>
          </a:xfrm>
        </p:spPr>
        <p:txBody>
          <a:bodyPr>
            <a:normAutofit fontScale="90000"/>
          </a:bodyPr>
          <a:lstStyle/>
          <a:p>
            <a:r>
              <a:rPr lang="en-US" sz="5000" dirty="0"/>
              <a:t>3</a:t>
            </a:r>
            <a:r>
              <a:rPr lang="en-US" sz="4200" dirty="0"/>
              <a:t> Required Goals</a:t>
            </a:r>
          </a:p>
        </p:txBody>
      </p:sp>
      <p:sp>
        <p:nvSpPr>
          <p:cNvPr id="3" name="Slide Number Placeholder 2"/>
          <p:cNvSpPr>
            <a:spLocks noGrp="1"/>
          </p:cNvSpPr>
          <p:nvPr>
            <p:ph type="sldNum" sz="quarter" idx="10"/>
          </p:nvPr>
        </p:nvSpPr>
        <p:spPr/>
        <p:txBody>
          <a:bodyPr/>
          <a:lstStyle/>
          <a:p>
            <a:pPr defTabSz="457189" fontAlgn="base">
              <a:spcBef>
                <a:spcPct val="0"/>
              </a:spcBef>
              <a:spcAft>
                <a:spcPct val="0"/>
              </a:spcAft>
            </a:pPr>
            <a:fld id="{97C9F2F1-5B60-4828-8D48-CC3CA0267DF1}" type="slidenum">
              <a:rPr lang="en-US" altLang="en-US">
                <a:latin typeface="Arial" charset="0"/>
                <a:cs typeface="Arial" charset="0"/>
              </a:rPr>
              <a:pPr defTabSz="457189" fontAlgn="base">
                <a:spcBef>
                  <a:spcPct val="0"/>
                </a:spcBef>
                <a:spcAft>
                  <a:spcPct val="0"/>
                </a:spcAft>
              </a:pPr>
              <a:t>36</a:t>
            </a:fld>
            <a:endParaRPr lang="en-US" altLang="en-US" dirty="0">
              <a:latin typeface="Arial" charset="0"/>
              <a:cs typeface="Arial" charset="0"/>
            </a:endParaRPr>
          </a:p>
        </p:txBody>
      </p:sp>
      <p:sp>
        <p:nvSpPr>
          <p:cNvPr id="37" name="Title 1"/>
          <p:cNvSpPr txBox="1">
            <a:spLocks/>
          </p:cNvSpPr>
          <p:nvPr/>
        </p:nvSpPr>
        <p:spPr bwMode="auto">
          <a:xfrm>
            <a:off x="4689768" y="1198314"/>
            <a:ext cx="4382086" cy="74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algn="l" defTabSz="457200" rtl="0" eaLnBrk="1" fontAlgn="base" hangingPunct="1">
              <a:spcBef>
                <a:spcPct val="0"/>
              </a:spcBef>
              <a:spcAft>
                <a:spcPct val="0"/>
              </a:spcAft>
              <a:defRPr sz="2000" b="1" kern="1200" cap="none">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a:lstStyle>
          <a:p>
            <a:pPr defTabSz="457189"/>
            <a:r>
              <a:rPr lang="en-US" sz="4000" dirty="0">
                <a:latin typeface="Calibri" panose="020F0502020204030204" pitchFamily="34" charset="0"/>
                <a:cs typeface="Calibri" panose="020F0502020204030204" pitchFamily="34" charset="0"/>
              </a:rPr>
              <a:t>+ </a:t>
            </a:r>
            <a:r>
              <a:rPr lang="en-US" sz="4000" dirty="0">
                <a:latin typeface="Calibri"/>
                <a:cs typeface="Calibri" panose="020F0502020204030204" pitchFamily="34" charset="0"/>
              </a:rPr>
              <a:t>earn additional 200 points</a:t>
            </a:r>
          </a:p>
        </p:txBody>
      </p:sp>
      <p:graphicFrame>
        <p:nvGraphicFramePr>
          <p:cNvPr id="38" name="Table 37"/>
          <p:cNvGraphicFramePr>
            <a:graphicFrameLocks noGrp="1"/>
          </p:cNvGraphicFramePr>
          <p:nvPr/>
        </p:nvGraphicFramePr>
        <p:xfrm>
          <a:off x="5137956" y="1757816"/>
          <a:ext cx="3744888" cy="3221963"/>
        </p:xfrm>
        <a:graphic>
          <a:graphicData uri="http://schemas.openxmlformats.org/drawingml/2006/table">
            <a:tbl>
              <a:tblPr firstRow="1" bandRow="1">
                <a:tableStyleId>{5C22544A-7EE6-4342-B048-85BDC9FD1C3A}</a:tableStyleId>
              </a:tblPr>
              <a:tblGrid>
                <a:gridCol w="2907564">
                  <a:extLst>
                    <a:ext uri="{9D8B030D-6E8A-4147-A177-3AD203B41FA5}">
                      <a16:colId xmlns:a16="http://schemas.microsoft.com/office/drawing/2014/main" val="20000"/>
                    </a:ext>
                  </a:extLst>
                </a:gridCol>
                <a:gridCol w="837324">
                  <a:extLst>
                    <a:ext uri="{9D8B030D-6E8A-4147-A177-3AD203B41FA5}">
                      <a16:colId xmlns:a16="http://schemas.microsoft.com/office/drawing/2014/main" val="20001"/>
                    </a:ext>
                  </a:extLst>
                </a:gridCol>
              </a:tblGrid>
              <a:tr h="485777">
                <a:tc gridSpan="2">
                  <a:txBody>
                    <a:bodyPr/>
                    <a:lstStyle/>
                    <a:p>
                      <a:r>
                        <a:rPr lang="en-US" sz="1400" b="1" dirty="0">
                          <a:solidFill>
                            <a:schemeClr val="bg1"/>
                          </a:solidFill>
                          <a:latin typeface="Arial" panose="020B0604020202020204" pitchFamily="34" charset="0"/>
                          <a:ea typeface="ＭＳ Ｐゴシック" charset="0"/>
                          <a:cs typeface="Arial" panose="020B0604020202020204" pitchFamily="34" charset="0"/>
                        </a:rPr>
                        <a:t>Preventive Screenings or Health Coaching </a:t>
                      </a:r>
                      <a:endParaRPr lang="en-US" sz="1400" dirty="0">
                        <a:solidFill>
                          <a:schemeClr val="bg1"/>
                        </a:solidFill>
                        <a:latin typeface="Arial" panose="020B0604020202020204" pitchFamily="34" charset="0"/>
                        <a:cs typeface="Arial" panose="020B0604020202020204" pitchFamily="34" charset="0"/>
                      </a:endParaRPr>
                    </a:p>
                  </a:txBody>
                  <a:tcPr marL="51435" marR="51435" marT="25718" marB="25718"/>
                </a:tc>
                <a:tc hMerge="1">
                  <a:txBody>
                    <a:bodyPr/>
                    <a:lstStyle/>
                    <a:p>
                      <a:endParaRPr lang="en-US" dirty="0"/>
                    </a:p>
                  </a:txBody>
                  <a:tcPr/>
                </a:tc>
                <a:extLst>
                  <a:ext uri="{0D108BD9-81ED-4DB2-BD59-A6C34878D82A}">
                    <a16:rowId xmlns:a16="http://schemas.microsoft.com/office/drawing/2014/main" val="10000"/>
                  </a:ext>
                </a:extLst>
              </a:tr>
              <a:tr h="234317">
                <a:tc>
                  <a: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Arial" panose="020B0604020202020204" pitchFamily="34" charset="0"/>
                          <a:ea typeface="ＭＳ Ｐゴシック" charset="0"/>
                          <a:cs typeface="Arial" panose="020B0604020202020204" pitchFamily="34" charset="0"/>
                        </a:rPr>
                        <a:t>Get a Flu Shot</a:t>
                      </a:r>
                    </a:p>
                  </a:txBody>
                  <a:tcPr marL="51435" marR="51435" marT="25718" marB="25718"/>
                </a:tc>
                <a:tc>
                  <a:txBody>
                    <a:bodyPr/>
                    <a:lstStyle/>
                    <a:p>
                      <a:r>
                        <a:rPr lang="en-US" sz="1200" i="1" dirty="0">
                          <a:latin typeface="Arial" panose="020B0604020202020204" pitchFamily="34" charset="0"/>
                          <a:cs typeface="Arial" panose="020B0604020202020204" pitchFamily="34" charset="0"/>
                        </a:rPr>
                        <a:t>50 points</a:t>
                      </a:r>
                    </a:p>
                  </a:txBody>
                  <a:tcPr marL="51435" marR="51435" marT="25718" marB="25718"/>
                </a:tc>
                <a:extLst>
                  <a:ext uri="{0D108BD9-81ED-4DB2-BD59-A6C34878D82A}">
                    <a16:rowId xmlns:a16="http://schemas.microsoft.com/office/drawing/2014/main" val="10001"/>
                  </a:ext>
                </a:extLst>
              </a:tr>
              <a:tr h="365281">
                <a:tc>
                  <a: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Arial" panose="020B0604020202020204" pitchFamily="34" charset="0"/>
                          <a:ea typeface="ＭＳ Ｐゴシック" charset="0"/>
                          <a:cs typeface="Arial" panose="020B0604020202020204" pitchFamily="34" charset="0"/>
                        </a:rPr>
                        <a:t>Complete Annual OB/GYN Exam</a:t>
                      </a:r>
                      <a:endParaRPr lang="en-US" sz="1200" dirty="0">
                        <a:latin typeface="Arial" panose="020B0604020202020204" pitchFamily="34" charset="0"/>
                        <a:cs typeface="Arial" panose="020B0604020202020204" pitchFamily="34" charset="0"/>
                      </a:endParaRPr>
                    </a:p>
                  </a:txBody>
                  <a:tcPr marL="51435" marR="51435" marT="25718" marB="25718"/>
                </a:tc>
                <a:tc>
                  <a:txBody>
                    <a:bodyPr/>
                    <a:lstStyle/>
                    <a:p>
                      <a:r>
                        <a:rPr lang="en-US" sz="1200" i="1" dirty="0">
                          <a:latin typeface="Arial" panose="020B0604020202020204" pitchFamily="34" charset="0"/>
                          <a:cs typeface="Arial" panose="020B0604020202020204" pitchFamily="34" charset="0"/>
                        </a:rPr>
                        <a:t>50 points</a:t>
                      </a:r>
                    </a:p>
                  </a:txBody>
                  <a:tcPr marL="51435" marR="51435" marT="25718" marB="25718"/>
                </a:tc>
                <a:extLst>
                  <a:ext uri="{0D108BD9-81ED-4DB2-BD59-A6C34878D82A}">
                    <a16:rowId xmlns:a16="http://schemas.microsoft.com/office/drawing/2014/main" val="10002"/>
                  </a:ext>
                </a:extLst>
              </a:tr>
              <a:tr h="365281">
                <a:tc>
                  <a: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Arial" panose="020B0604020202020204" pitchFamily="34" charset="0"/>
                          <a:ea typeface="ＭＳ Ｐゴシック" charset="0"/>
                          <a:cs typeface="Arial" panose="020B0604020202020204" pitchFamily="34" charset="0"/>
                        </a:rPr>
                        <a:t>Get a Mammogram*</a:t>
                      </a:r>
                      <a:endParaRPr lang="en-US" sz="1200" dirty="0">
                        <a:latin typeface="Arial" panose="020B0604020202020204" pitchFamily="34" charset="0"/>
                        <a:cs typeface="Arial" panose="020B0604020202020204" pitchFamily="34" charset="0"/>
                      </a:endParaRPr>
                    </a:p>
                  </a:txBody>
                  <a:tcPr marL="51435" marR="51435" marT="25718" marB="25718"/>
                </a:tc>
                <a:tc>
                  <a:txBody>
                    <a:bodyPr/>
                    <a:lstStyle/>
                    <a:p>
                      <a:r>
                        <a:rPr lang="en-US" sz="1200" i="1" dirty="0">
                          <a:latin typeface="Arial" panose="020B0604020202020204" pitchFamily="34" charset="0"/>
                          <a:cs typeface="Arial" panose="020B0604020202020204" pitchFamily="34" charset="0"/>
                        </a:rPr>
                        <a:t>50 points</a:t>
                      </a:r>
                    </a:p>
                  </a:txBody>
                  <a:tcPr marL="51435" marR="51435" marT="25718" marB="25718"/>
                </a:tc>
                <a:extLst>
                  <a:ext uri="{0D108BD9-81ED-4DB2-BD59-A6C34878D82A}">
                    <a16:rowId xmlns:a16="http://schemas.microsoft.com/office/drawing/2014/main" val="10003"/>
                  </a:ext>
                </a:extLst>
              </a:tr>
              <a:tr h="365281">
                <a:tc>
                  <a: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Arial" panose="020B0604020202020204" pitchFamily="34" charset="0"/>
                          <a:ea typeface="ＭＳ Ｐゴシック" charset="0"/>
                          <a:cs typeface="Arial" panose="020B0604020202020204" pitchFamily="34" charset="0"/>
                        </a:rPr>
                        <a:t>Get a </a:t>
                      </a:r>
                      <a:r>
                        <a:rPr lang="en-US" sz="1200" i="1" dirty="0">
                          <a:solidFill>
                            <a:schemeClr val="tx1"/>
                          </a:solidFill>
                          <a:latin typeface="Arial" panose="020B0604020202020204" pitchFamily="34" charset="0"/>
                          <a:ea typeface="ＭＳ Ｐゴシック" charset="0"/>
                          <a:cs typeface="Arial" panose="020B0604020202020204" pitchFamily="34" charset="0"/>
                        </a:rPr>
                        <a:t>Colon</a:t>
                      </a:r>
                      <a:r>
                        <a:rPr lang="en-US" sz="1200" i="1" baseline="0" dirty="0">
                          <a:solidFill>
                            <a:schemeClr val="tx1"/>
                          </a:solidFill>
                          <a:latin typeface="Arial" panose="020B0604020202020204" pitchFamily="34" charset="0"/>
                          <a:ea typeface="ＭＳ Ｐゴシック" charset="0"/>
                          <a:cs typeface="Arial" panose="020B0604020202020204" pitchFamily="34" charset="0"/>
                        </a:rPr>
                        <a:t> Cancer Screening</a:t>
                      </a:r>
                      <a:r>
                        <a:rPr lang="en-US" sz="1200" i="1" dirty="0">
                          <a:solidFill>
                            <a:prstClr val="black"/>
                          </a:solidFill>
                          <a:latin typeface="Arial" panose="020B0604020202020204" pitchFamily="34" charset="0"/>
                          <a:ea typeface="ＭＳ Ｐゴシック"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txBody>
                  <a:tcPr marL="51435" marR="51435" marT="25718" marB="25718"/>
                </a:tc>
                <a:tc>
                  <a:txBody>
                    <a:bodyPr/>
                    <a:lstStyle/>
                    <a:p>
                      <a:r>
                        <a:rPr lang="en-US" sz="1200" i="1" dirty="0">
                          <a:latin typeface="Arial" panose="020B0604020202020204" pitchFamily="34" charset="0"/>
                          <a:cs typeface="Arial" panose="020B0604020202020204" pitchFamily="34" charset="0"/>
                        </a:rPr>
                        <a:t>50 points</a:t>
                      </a:r>
                    </a:p>
                  </a:txBody>
                  <a:tcPr marL="51435" marR="51435" marT="25718" marB="25718"/>
                </a:tc>
                <a:extLst>
                  <a:ext uri="{0D108BD9-81ED-4DB2-BD59-A6C34878D82A}">
                    <a16:rowId xmlns:a16="http://schemas.microsoft.com/office/drawing/2014/main" val="10004"/>
                  </a:ext>
                </a:extLst>
              </a:tr>
              <a:tr h="365281">
                <a:tc>
                  <a: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Arial" panose="020B0604020202020204" pitchFamily="34" charset="0"/>
                          <a:ea typeface="ＭＳ Ｐゴシック" charset="0"/>
                          <a:cs typeface="Arial" panose="020B0604020202020204" pitchFamily="34" charset="0"/>
                        </a:rPr>
                        <a:t>Get a Cervical Cancer Screening</a:t>
                      </a:r>
                      <a:endParaRPr lang="en-US" sz="1200" dirty="0">
                        <a:latin typeface="Arial" panose="020B0604020202020204" pitchFamily="34" charset="0"/>
                        <a:cs typeface="Arial" panose="020B0604020202020204" pitchFamily="34" charset="0"/>
                      </a:endParaRPr>
                    </a:p>
                  </a:txBody>
                  <a:tcPr marL="51435" marR="51435" marT="25718" marB="25718"/>
                </a:tc>
                <a:tc>
                  <a:txBody>
                    <a:bodyPr/>
                    <a:lstStyle/>
                    <a:p>
                      <a:r>
                        <a:rPr lang="en-US" sz="1200" i="1" dirty="0">
                          <a:latin typeface="Arial" panose="020B0604020202020204" pitchFamily="34" charset="0"/>
                          <a:cs typeface="Arial" panose="020B0604020202020204" pitchFamily="34" charset="0"/>
                        </a:rPr>
                        <a:t>50 points</a:t>
                      </a:r>
                    </a:p>
                  </a:txBody>
                  <a:tcPr marL="51435" marR="51435" marT="25718" marB="25718"/>
                </a:tc>
                <a:extLst>
                  <a:ext uri="{0D108BD9-81ED-4DB2-BD59-A6C34878D82A}">
                    <a16:rowId xmlns:a16="http://schemas.microsoft.com/office/drawing/2014/main" val="10005"/>
                  </a:ext>
                </a:extLst>
              </a:tr>
              <a:tr h="365281">
                <a:tc>
                  <a: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Arial" panose="020B0604020202020204" pitchFamily="34" charset="0"/>
                          <a:ea typeface="ＭＳ Ｐゴシック" charset="0"/>
                          <a:cs typeface="Arial" panose="020B0604020202020204" pitchFamily="34" charset="0"/>
                        </a:rPr>
                        <a:t>Get a Prostate Cancer Screening </a:t>
                      </a:r>
                      <a:endParaRPr lang="en-US" sz="1200" dirty="0">
                        <a:latin typeface="Arial" panose="020B0604020202020204" pitchFamily="34" charset="0"/>
                        <a:cs typeface="Arial" panose="020B0604020202020204" pitchFamily="34" charset="0"/>
                      </a:endParaRPr>
                    </a:p>
                  </a:txBody>
                  <a:tcPr marL="51435" marR="51435" marT="25718" marB="25718"/>
                </a:tc>
                <a:tc>
                  <a:txBody>
                    <a:bodyPr/>
                    <a:lstStyle/>
                    <a:p>
                      <a:r>
                        <a:rPr lang="en-US" sz="1200" i="1" dirty="0">
                          <a:latin typeface="Arial" panose="020B0604020202020204" pitchFamily="34" charset="0"/>
                          <a:cs typeface="Arial" panose="020B0604020202020204" pitchFamily="34" charset="0"/>
                        </a:rPr>
                        <a:t>50 points</a:t>
                      </a:r>
                    </a:p>
                  </a:txBody>
                  <a:tcPr marL="51435" marR="51435" marT="25718" marB="25718"/>
                </a:tc>
                <a:extLst>
                  <a:ext uri="{0D108BD9-81ED-4DB2-BD59-A6C34878D82A}">
                    <a16:rowId xmlns:a16="http://schemas.microsoft.com/office/drawing/2014/main" val="10006"/>
                  </a:ext>
                </a:extLst>
              </a:tr>
              <a:tr h="675464">
                <a:tc>
                  <a: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Arial" panose="020B0604020202020204" pitchFamily="34" charset="0"/>
                          <a:ea typeface="ＭＳ Ｐゴシック" charset="0"/>
                          <a:cs typeface="Arial" panose="020B0604020202020204" pitchFamily="34" charset="0"/>
                        </a:rPr>
                        <a:t>Talk</a:t>
                      </a:r>
                      <a:r>
                        <a:rPr lang="en-US" sz="1200" i="1" baseline="0" dirty="0">
                          <a:solidFill>
                            <a:prstClr val="black"/>
                          </a:solidFill>
                          <a:latin typeface="Arial" panose="020B0604020202020204" pitchFamily="34" charset="0"/>
                          <a:ea typeface="ＭＳ Ｐゴシック" charset="0"/>
                          <a:cs typeface="Arial" panose="020B0604020202020204" pitchFamily="34" charset="0"/>
                        </a:rPr>
                        <a:t> to a Coach and Make Progress Toward a Health Goal  (1 time per year)</a:t>
                      </a:r>
                      <a:endParaRPr lang="en-US" sz="1200" dirty="0">
                        <a:latin typeface="Arial" panose="020B0604020202020204" pitchFamily="34" charset="0"/>
                        <a:cs typeface="Arial" panose="020B0604020202020204" pitchFamily="34" charset="0"/>
                      </a:endParaRPr>
                    </a:p>
                  </a:txBody>
                  <a:tcPr marL="51435" marR="51435" marT="25718" marB="25718"/>
                </a:tc>
                <a:tc>
                  <a:txBody>
                    <a:bodyPr/>
                    <a:lstStyle/>
                    <a:p>
                      <a:r>
                        <a:rPr lang="en-US" sz="1200" i="1" dirty="0">
                          <a:latin typeface="Arial" panose="020B0604020202020204" pitchFamily="34" charset="0"/>
                          <a:cs typeface="Arial" panose="020B0604020202020204" pitchFamily="34" charset="0"/>
                        </a:rPr>
                        <a:t>50 points</a:t>
                      </a:r>
                    </a:p>
                  </a:txBody>
                  <a:tcPr marL="51435" marR="51435" marT="25718" marB="25718"/>
                </a:tc>
                <a:extLst>
                  <a:ext uri="{0D108BD9-81ED-4DB2-BD59-A6C34878D82A}">
                    <a16:rowId xmlns:a16="http://schemas.microsoft.com/office/drawing/2014/main" val="10007"/>
                  </a:ext>
                </a:extLst>
              </a:tr>
            </a:tbl>
          </a:graphicData>
        </a:graphic>
      </p:graphicFrame>
      <p:sp>
        <p:nvSpPr>
          <p:cNvPr id="39" name="TextBox 38"/>
          <p:cNvSpPr txBox="1"/>
          <p:nvPr/>
        </p:nvSpPr>
        <p:spPr>
          <a:xfrm>
            <a:off x="5133390" y="4830748"/>
            <a:ext cx="4010611" cy="652166"/>
          </a:xfrm>
          <a:prstGeom prst="rect">
            <a:avLst/>
          </a:prstGeom>
          <a:noFill/>
        </p:spPr>
        <p:txBody>
          <a:bodyPr wrap="square" rtlCol="0">
            <a:spAutoFit/>
          </a:bodyPr>
          <a:lstStyle/>
          <a:p>
            <a:pPr marL="0" lvl="4" defTabSz="192876" fontAlgn="base">
              <a:spcBef>
                <a:spcPct val="0"/>
              </a:spcBef>
              <a:spcAft>
                <a:spcPct val="0"/>
              </a:spcAft>
            </a:pPr>
            <a:r>
              <a:rPr lang="en-US" sz="800" i="1" dirty="0">
                <a:solidFill>
                  <a:prstClr val="black"/>
                </a:solidFill>
                <a:latin typeface="Arial" charset="0"/>
                <a:ea typeface="ＭＳ Ｐゴシック" charset="0"/>
                <a:cs typeface="Arial" charset="0"/>
              </a:rPr>
              <a:t>No cost if the Affordable Care Act (ACA) guidelines are met and services are provided in-network.</a:t>
            </a:r>
          </a:p>
          <a:p>
            <a:pPr marL="0" lvl="4" defTabSz="192876" fontAlgn="base">
              <a:spcBef>
                <a:spcPct val="0"/>
              </a:spcBef>
              <a:spcAft>
                <a:spcPct val="0"/>
              </a:spcAft>
            </a:pPr>
            <a:r>
              <a:rPr lang="en-US" sz="800" i="1" dirty="0">
                <a:solidFill>
                  <a:prstClr val="black"/>
                </a:solidFill>
                <a:latin typeface="Arial" charset="0"/>
                <a:cs typeface="Arial" panose="020B0604020202020204" pitchFamily="34" charset="0"/>
              </a:rPr>
              <a:t>* These services are not performed at the City’s Health and Wellness Center.</a:t>
            </a:r>
            <a:endParaRPr lang="en-US" sz="800" dirty="0">
              <a:solidFill>
                <a:prstClr val="black"/>
              </a:solidFill>
              <a:latin typeface="Arial" charset="0"/>
              <a:cs typeface="Arial" charset="0"/>
            </a:endParaRPr>
          </a:p>
          <a:p>
            <a:pPr marL="0" lvl="4" defTabSz="192876" fontAlgn="base">
              <a:spcBef>
                <a:spcPct val="0"/>
              </a:spcBef>
              <a:spcAft>
                <a:spcPct val="0"/>
              </a:spcAft>
            </a:pPr>
            <a:endParaRPr lang="en-US" sz="900" i="1" dirty="0">
              <a:solidFill>
                <a:prstClr val="black"/>
              </a:solidFill>
              <a:latin typeface="Arial" charset="0"/>
              <a:ea typeface="ＭＳ Ｐゴシック" charset="0"/>
              <a:cs typeface="Arial" charset="0"/>
            </a:endParaRPr>
          </a:p>
          <a:p>
            <a:pPr marL="0" lvl="4" defTabSz="192876" fontAlgn="base">
              <a:spcBef>
                <a:spcPct val="0"/>
              </a:spcBef>
              <a:spcAft>
                <a:spcPct val="0"/>
              </a:spcAft>
            </a:pPr>
            <a:endParaRPr lang="en-US" sz="338" i="1" dirty="0">
              <a:solidFill>
                <a:prstClr val="black"/>
              </a:solidFill>
              <a:latin typeface="Arial" charset="0"/>
              <a:cs typeface="Arial" panose="020B0604020202020204" pitchFamily="34" charset="0"/>
            </a:endParaRPr>
          </a:p>
        </p:txBody>
      </p:sp>
      <p:sp>
        <p:nvSpPr>
          <p:cNvPr id="8" name="Oval 7"/>
          <p:cNvSpPr/>
          <p:nvPr/>
        </p:nvSpPr>
        <p:spPr>
          <a:xfrm>
            <a:off x="760614" y="2196707"/>
            <a:ext cx="80682" cy="497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sp>
        <p:nvSpPr>
          <p:cNvPr id="22" name="Oval 21"/>
          <p:cNvSpPr/>
          <p:nvPr/>
        </p:nvSpPr>
        <p:spPr>
          <a:xfrm>
            <a:off x="709515" y="3562477"/>
            <a:ext cx="80682" cy="497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sp>
        <p:nvSpPr>
          <p:cNvPr id="23" name="Oval 22"/>
          <p:cNvSpPr/>
          <p:nvPr/>
        </p:nvSpPr>
        <p:spPr>
          <a:xfrm>
            <a:off x="696069" y="4827059"/>
            <a:ext cx="80682" cy="497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grpSp>
        <p:nvGrpSpPr>
          <p:cNvPr id="9" name="Group 8"/>
          <p:cNvGrpSpPr/>
          <p:nvPr/>
        </p:nvGrpSpPr>
        <p:grpSpPr>
          <a:xfrm>
            <a:off x="601495" y="1826307"/>
            <a:ext cx="3984579" cy="3882850"/>
            <a:chOff x="601494" y="969057"/>
            <a:chExt cx="3984579" cy="3882850"/>
          </a:xfrm>
        </p:grpSpPr>
        <p:grpSp>
          <p:nvGrpSpPr>
            <p:cNvPr id="12" name="Group 11"/>
            <p:cNvGrpSpPr/>
            <p:nvPr/>
          </p:nvGrpSpPr>
          <p:grpSpPr>
            <a:xfrm>
              <a:off x="601494" y="969057"/>
              <a:ext cx="3984579" cy="3882850"/>
              <a:chOff x="972581" y="965251"/>
              <a:chExt cx="4867377" cy="4846188"/>
            </a:xfrm>
          </p:grpSpPr>
          <p:pic>
            <p:nvPicPr>
              <p:cNvPr id="6" name="Picture 5"/>
              <p:cNvPicPr>
                <a:picLocks noChangeAspect="1"/>
              </p:cNvPicPr>
              <p:nvPr/>
            </p:nvPicPr>
            <p:blipFill rotWithShape="1">
              <a:blip r:embed="rId2"/>
              <a:srcRect l="30368" t="38039" r="16617" b="28846"/>
              <a:stretch/>
            </p:blipFill>
            <p:spPr>
              <a:xfrm>
                <a:off x="992293" y="4108181"/>
                <a:ext cx="4847665" cy="1703258"/>
              </a:xfrm>
              <a:prstGeom prst="rect">
                <a:avLst/>
              </a:prstGeom>
            </p:spPr>
          </p:pic>
          <p:pic>
            <p:nvPicPr>
              <p:cNvPr id="10" name="Picture 9"/>
              <p:cNvPicPr>
                <a:picLocks noChangeAspect="1"/>
              </p:cNvPicPr>
              <p:nvPr/>
            </p:nvPicPr>
            <p:blipFill rotWithShape="1">
              <a:blip r:embed="rId3"/>
              <a:srcRect l="30990" t="22178" r="18812" b="44027"/>
              <a:stretch/>
            </p:blipFill>
            <p:spPr>
              <a:xfrm>
                <a:off x="972581" y="966096"/>
                <a:ext cx="4599253" cy="1741729"/>
              </a:xfrm>
              <a:prstGeom prst="rect">
                <a:avLst/>
              </a:prstGeom>
            </p:spPr>
          </p:pic>
          <p:sp>
            <p:nvSpPr>
              <p:cNvPr id="11" name="Rectangle 10"/>
              <p:cNvSpPr/>
              <p:nvPr/>
            </p:nvSpPr>
            <p:spPr>
              <a:xfrm>
                <a:off x="1134102" y="965251"/>
                <a:ext cx="4550683" cy="344098"/>
              </a:xfrm>
              <a:prstGeom prst="rect">
                <a:avLst/>
              </a:prstGeom>
              <a:noFill/>
              <a:ln w="15875">
                <a:solidFill>
                  <a:schemeClr val="accent4">
                    <a:lumMod val="60000"/>
                    <a:lumOff val="40000"/>
                    <a:alpha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pic>
            <p:nvPicPr>
              <p:cNvPr id="5" name="Picture 4"/>
              <p:cNvPicPr>
                <a:picLocks noChangeAspect="1"/>
              </p:cNvPicPr>
              <p:nvPr/>
            </p:nvPicPr>
            <p:blipFill rotWithShape="1">
              <a:blip r:embed="rId4"/>
              <a:srcRect l="30957" t="30588" r="16543" b="37769"/>
              <a:stretch/>
            </p:blipFill>
            <p:spPr>
              <a:xfrm>
                <a:off x="1060469" y="2586659"/>
                <a:ext cx="4732543" cy="1627563"/>
              </a:xfrm>
              <a:prstGeom prst="rect">
                <a:avLst/>
              </a:prstGeom>
            </p:spPr>
          </p:pic>
        </p:grpSp>
        <p:pic>
          <p:nvPicPr>
            <p:cNvPr id="29" name="Picture 28"/>
            <p:cNvPicPr>
              <a:picLocks noChangeAspect="1"/>
            </p:cNvPicPr>
            <p:nvPr/>
          </p:nvPicPr>
          <p:blipFill rotWithShape="1">
            <a:blip r:embed="rId4"/>
            <a:srcRect l="71761" t="34773" r="26496" b="62780"/>
            <a:stretch/>
          </p:blipFill>
          <p:spPr>
            <a:xfrm>
              <a:off x="3743751" y="3725453"/>
              <a:ext cx="102108" cy="80068"/>
            </a:xfrm>
            <a:prstGeom prst="rect">
              <a:avLst/>
            </a:prstGeom>
          </p:spPr>
        </p:pic>
      </p:grpSp>
      <p:pic>
        <p:nvPicPr>
          <p:cNvPr id="17" name="Picture 16">
            <a:extLst>
              <a:ext uri="{FF2B5EF4-FFF2-40B4-BE49-F238E27FC236}">
                <a16:creationId xmlns:a16="http://schemas.microsoft.com/office/drawing/2014/main" id="{55D19BC2-1877-414F-BE9B-69FE733BBB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3118" y="5328541"/>
            <a:ext cx="1289726" cy="421479"/>
          </a:xfrm>
          <a:prstGeom prst="rect">
            <a:avLst/>
          </a:prstGeom>
        </p:spPr>
      </p:pic>
    </p:spTree>
    <p:extLst>
      <p:ext uri="{BB962C8B-B14F-4D97-AF65-F5344CB8AC3E}">
        <p14:creationId xmlns:p14="http://schemas.microsoft.com/office/powerpoint/2010/main" val="4033859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5" y="1063229"/>
            <a:ext cx="9045575" cy="484584"/>
          </a:xfrm>
        </p:spPr>
        <p:txBody>
          <a:bodyPr>
            <a:normAutofit fontScale="90000"/>
          </a:bodyPr>
          <a:lstStyle/>
          <a:p>
            <a:r>
              <a:rPr lang="en-US" sz="3000" dirty="0"/>
              <a:t>Add points in your portal before 12/31 </a:t>
            </a:r>
            <a:r>
              <a:rPr lang="en-US" sz="1500" dirty="0">
                <a:solidFill>
                  <a:srgbClr val="FF0000"/>
                </a:solidFill>
              </a:rPr>
              <a:t>(NO EXCEPTIONS)</a:t>
            </a:r>
            <a:endParaRPr lang="en-US" sz="3000" dirty="0">
              <a:solidFill>
                <a:srgbClr val="FF0000"/>
              </a:solidFill>
            </a:endParaRPr>
          </a:p>
        </p:txBody>
      </p:sp>
      <p:sp>
        <p:nvSpPr>
          <p:cNvPr id="3" name="Slide Number Placeholder 2"/>
          <p:cNvSpPr>
            <a:spLocks noGrp="1"/>
          </p:cNvSpPr>
          <p:nvPr>
            <p:ph type="sldNum" sz="quarter" idx="10"/>
          </p:nvPr>
        </p:nvSpPr>
        <p:spPr/>
        <p:txBody>
          <a:bodyPr/>
          <a:lstStyle/>
          <a:p>
            <a:pPr defTabSz="457189" fontAlgn="base">
              <a:spcBef>
                <a:spcPct val="0"/>
              </a:spcBef>
              <a:spcAft>
                <a:spcPct val="0"/>
              </a:spcAft>
            </a:pPr>
            <a:fld id="{97C9F2F1-5B60-4828-8D48-CC3CA0267DF1}" type="slidenum">
              <a:rPr lang="en-US" altLang="en-US">
                <a:latin typeface="Arial" charset="0"/>
                <a:cs typeface="Arial" charset="0"/>
              </a:rPr>
              <a:pPr defTabSz="457189" fontAlgn="base">
                <a:spcBef>
                  <a:spcPct val="0"/>
                </a:spcBef>
                <a:spcAft>
                  <a:spcPct val="0"/>
                </a:spcAft>
              </a:pPr>
              <a:t>37</a:t>
            </a:fld>
            <a:endParaRPr lang="en-US" altLang="en-US" dirty="0">
              <a:latin typeface="Arial" charset="0"/>
              <a:cs typeface="Arial" charset="0"/>
            </a:endParaRPr>
          </a:p>
        </p:txBody>
      </p:sp>
      <p:grpSp>
        <p:nvGrpSpPr>
          <p:cNvPr id="18" name="Group 17"/>
          <p:cNvGrpSpPr/>
          <p:nvPr/>
        </p:nvGrpSpPr>
        <p:grpSpPr>
          <a:xfrm>
            <a:off x="204787" y="1753593"/>
            <a:ext cx="3893120" cy="3351745"/>
            <a:chOff x="204786" y="896342"/>
            <a:chExt cx="3893120" cy="3351745"/>
          </a:xfrm>
        </p:grpSpPr>
        <p:pic>
          <p:nvPicPr>
            <p:cNvPr id="13" name="Picture 12"/>
            <p:cNvPicPr>
              <a:picLocks noChangeAspect="1"/>
            </p:cNvPicPr>
            <p:nvPr/>
          </p:nvPicPr>
          <p:blipFill>
            <a:blip r:embed="rId2"/>
            <a:stretch>
              <a:fillRect/>
            </a:stretch>
          </p:blipFill>
          <p:spPr>
            <a:xfrm>
              <a:off x="204786" y="896342"/>
              <a:ext cx="3893120" cy="3351745"/>
            </a:xfrm>
            <a:prstGeom prst="rect">
              <a:avLst/>
            </a:prstGeom>
          </p:spPr>
        </p:pic>
        <p:pic>
          <p:nvPicPr>
            <p:cNvPr id="14" name="Picture 13"/>
            <p:cNvPicPr>
              <a:picLocks noChangeAspect="1"/>
            </p:cNvPicPr>
            <p:nvPr/>
          </p:nvPicPr>
          <p:blipFill rotWithShape="1">
            <a:blip r:embed="rId3"/>
            <a:srcRect l="29062" t="49445" r="51979" b="42963"/>
            <a:stretch/>
          </p:blipFill>
          <p:spPr>
            <a:xfrm>
              <a:off x="276224" y="924917"/>
              <a:ext cx="2330501" cy="525002"/>
            </a:xfrm>
            <a:prstGeom prst="rect">
              <a:avLst/>
            </a:prstGeom>
          </p:spPr>
        </p:pic>
      </p:grpSp>
      <p:sp>
        <p:nvSpPr>
          <p:cNvPr id="17" name="TextBox 16"/>
          <p:cNvSpPr txBox="1"/>
          <p:nvPr/>
        </p:nvSpPr>
        <p:spPr>
          <a:xfrm>
            <a:off x="4257675" y="4114801"/>
            <a:ext cx="4629629" cy="1169551"/>
          </a:xfrm>
          <a:prstGeom prst="rect">
            <a:avLst/>
          </a:prstGeom>
          <a:solidFill>
            <a:schemeClr val="bg1">
              <a:lumMod val="95000"/>
            </a:schemeClr>
          </a:solidFill>
        </p:spPr>
        <p:txBody>
          <a:bodyPr wrap="square" rtlCol="0">
            <a:spAutoFit/>
          </a:bodyPr>
          <a:lstStyle/>
          <a:p>
            <a:pPr defTabSz="914378">
              <a:defRPr/>
            </a:pPr>
            <a:r>
              <a:rPr lang="en-US" sz="1400" b="1" dirty="0">
                <a:solidFill>
                  <a:srgbClr val="00AE4D"/>
                </a:solidFill>
                <a:latin typeface="Arial" panose="020B0604020202020204" pitchFamily="34" charset="0"/>
                <a:cs typeface="Arial" panose="020B0604020202020204" pitchFamily="34" charset="0"/>
              </a:rPr>
              <a:t>˃</a:t>
            </a:r>
            <a:r>
              <a:rPr lang="en-US" sz="1400" dirty="0">
                <a:solidFill>
                  <a:prstClr val="black"/>
                </a:solidFill>
                <a:latin typeface="Arial" panose="020B0604020202020204" pitchFamily="34" charset="0"/>
                <a:cs typeface="Arial" panose="020B0604020202020204" pitchFamily="34" charset="0"/>
              </a:rPr>
              <a:t>Complete the 3 Required Goals and earn at least 200 points through preventive screenings, health coaching, or self-reported activities.</a:t>
            </a:r>
          </a:p>
          <a:p>
            <a:pPr defTabSz="914378">
              <a:defRPr/>
            </a:pPr>
            <a:r>
              <a:rPr lang="en-US" sz="1400" b="1" dirty="0">
                <a:solidFill>
                  <a:srgbClr val="00AE4D"/>
                </a:solidFill>
                <a:latin typeface="Arial" panose="020B0604020202020204" pitchFamily="34" charset="0"/>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Earn a (taxable) $500 incentive award for completing the voluntary program. </a:t>
            </a:r>
          </a:p>
        </p:txBody>
      </p:sp>
      <p:sp>
        <p:nvSpPr>
          <p:cNvPr id="19" name="TextBox 18"/>
          <p:cNvSpPr txBox="1"/>
          <p:nvPr/>
        </p:nvSpPr>
        <p:spPr>
          <a:xfrm>
            <a:off x="4511989" y="4524376"/>
            <a:ext cx="184731" cy="461665"/>
          </a:xfrm>
          <a:prstGeom prst="rect">
            <a:avLst/>
          </a:prstGeom>
          <a:noFill/>
        </p:spPr>
        <p:txBody>
          <a:bodyPr wrap="none" rtlCol="0">
            <a:spAutoFit/>
          </a:bodyPr>
          <a:lstStyle/>
          <a:p>
            <a:pPr defTabSz="457189" fontAlgn="base">
              <a:spcBef>
                <a:spcPct val="0"/>
              </a:spcBef>
              <a:spcAft>
                <a:spcPct val="0"/>
              </a:spcAft>
            </a:pPr>
            <a:endParaRPr lang="en-US" sz="2400" dirty="0">
              <a:solidFill>
                <a:srgbClr val="000000"/>
              </a:solidFill>
              <a:latin typeface="Arial" charset="0"/>
              <a:cs typeface="Arial" charset="0"/>
            </a:endParaRPr>
          </a:p>
        </p:txBody>
      </p:sp>
      <p:pic>
        <p:nvPicPr>
          <p:cNvPr id="21" name="Picture 20"/>
          <p:cNvPicPr>
            <a:picLocks noChangeAspect="1"/>
          </p:cNvPicPr>
          <p:nvPr/>
        </p:nvPicPr>
        <p:blipFill rotWithShape="1">
          <a:blip r:embed="rId4"/>
          <a:srcRect l="36251" t="74176" r="45521" b="16380"/>
          <a:stretch/>
        </p:blipFill>
        <p:spPr>
          <a:xfrm>
            <a:off x="4169345" y="1684355"/>
            <a:ext cx="1666876" cy="485775"/>
          </a:xfrm>
          <a:prstGeom prst="rect">
            <a:avLst/>
          </a:prstGeom>
        </p:spPr>
      </p:pic>
      <p:pic>
        <p:nvPicPr>
          <p:cNvPr id="15" name="Picture 14"/>
          <p:cNvPicPr>
            <a:picLocks noChangeAspect="1"/>
          </p:cNvPicPr>
          <p:nvPr/>
        </p:nvPicPr>
        <p:blipFill rotWithShape="1">
          <a:blip r:embed="rId5"/>
          <a:srcRect l="30417" t="24259" r="25521" b="32223"/>
          <a:stretch/>
        </p:blipFill>
        <p:spPr>
          <a:xfrm>
            <a:off x="4245066" y="2249537"/>
            <a:ext cx="3039432" cy="1688573"/>
          </a:xfrm>
          <a:prstGeom prst="rect">
            <a:avLst/>
          </a:prstGeom>
          <a:ln w="31750">
            <a:solidFill>
              <a:schemeClr val="accent2">
                <a:lumMod val="40000"/>
                <a:lumOff val="60000"/>
              </a:schemeClr>
            </a:solidFill>
          </a:ln>
        </p:spPr>
      </p:pic>
      <p:cxnSp>
        <p:nvCxnSpPr>
          <p:cNvPr id="22" name="Straight Connector 21">
            <a:extLst>
              <a:ext uri="{FF2B5EF4-FFF2-40B4-BE49-F238E27FC236}">
                <a16:creationId xmlns:a16="http://schemas.microsoft.com/office/drawing/2014/main" id="{2503D5D1-BB50-1644-8BD3-4292729C3632}"/>
              </a:ext>
            </a:extLst>
          </p:cNvPr>
          <p:cNvCxnSpPr>
            <a:cxnSpLocks/>
          </p:cNvCxnSpPr>
          <p:nvPr/>
        </p:nvCxnSpPr>
        <p:spPr>
          <a:xfrm>
            <a:off x="495301" y="2230486"/>
            <a:ext cx="3743324" cy="0"/>
          </a:xfrm>
          <a:prstGeom prst="line">
            <a:avLst/>
          </a:prstGeom>
          <a:ln w="12700">
            <a:solidFill>
              <a:srgbClr val="0065A6"/>
            </a:soli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5D19BC2-1877-414F-BE9B-69FE733BBB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2595" y="5370113"/>
            <a:ext cx="1284347" cy="419721"/>
          </a:xfrm>
          <a:prstGeom prst="rect">
            <a:avLst/>
          </a:prstGeom>
        </p:spPr>
      </p:pic>
    </p:spTree>
    <p:extLst>
      <p:ext uri="{BB962C8B-B14F-4D97-AF65-F5344CB8AC3E}">
        <p14:creationId xmlns:p14="http://schemas.microsoft.com/office/powerpoint/2010/main" val="4099290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B0E4E3-B04F-3C43-8FB0-94769D6ECF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12273" y="1244600"/>
            <a:ext cx="5300077" cy="4756149"/>
          </a:xfrm>
          <a:prstGeom prst="rect">
            <a:avLst/>
          </a:prstGeom>
        </p:spPr>
      </p:pic>
      <p:sp>
        <p:nvSpPr>
          <p:cNvPr id="13" name="Rectangle 12">
            <a:extLst>
              <a:ext uri="{FF2B5EF4-FFF2-40B4-BE49-F238E27FC236}">
                <a16:creationId xmlns:a16="http://schemas.microsoft.com/office/drawing/2014/main" id="{12DD4408-6674-9249-B65C-413757FA67B6}"/>
              </a:ext>
            </a:extLst>
          </p:cNvPr>
          <p:cNvSpPr/>
          <p:nvPr/>
        </p:nvSpPr>
        <p:spPr>
          <a:xfrm flipH="1">
            <a:off x="3281236" y="857250"/>
            <a:ext cx="3273341" cy="5143500"/>
          </a:xfrm>
          <a:prstGeom prst="rect">
            <a:avLst/>
          </a:prstGeom>
          <a:gradFill flip="none" rotWithShape="1">
            <a:gsLst>
              <a:gs pos="0">
                <a:schemeClr val="bg1">
                  <a:alpha val="0"/>
                </a:schemeClr>
              </a:gs>
              <a:gs pos="67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2400" dirty="0">
              <a:solidFill>
                <a:srgbClr val="FFFFFF"/>
              </a:solidFill>
              <a:latin typeface="Calibri"/>
            </a:endParaRPr>
          </a:p>
        </p:txBody>
      </p:sp>
      <p:sp>
        <p:nvSpPr>
          <p:cNvPr id="12" name="Rectangle 11">
            <a:extLst>
              <a:ext uri="{FF2B5EF4-FFF2-40B4-BE49-F238E27FC236}">
                <a16:creationId xmlns:a16="http://schemas.microsoft.com/office/drawing/2014/main" id="{4E1E7AE6-2B18-4546-8091-96661503DA94}"/>
              </a:ext>
            </a:extLst>
          </p:cNvPr>
          <p:cNvSpPr/>
          <p:nvPr/>
        </p:nvSpPr>
        <p:spPr>
          <a:xfrm>
            <a:off x="207120" y="910322"/>
            <a:ext cx="5817751" cy="871767"/>
          </a:xfrm>
          <a:prstGeom prst="rect">
            <a:avLst/>
          </a:prstGeom>
          <a:solidFill>
            <a:srgbClr val="1383C6"/>
          </a:solidFill>
          <a:ln w="9525" cap="flat" cmpd="sng" algn="ctr">
            <a:noFill/>
            <a:prstDash val="solid"/>
          </a:ln>
          <a:effectLst/>
        </p:spPr>
        <p:txBody>
          <a:bodyPr rtlCol="0" anchor="ctr"/>
          <a:lstStyle/>
          <a:p>
            <a:pPr algn="ctr" defTabSz="457189" fontAlgn="base">
              <a:spcBef>
                <a:spcPct val="0"/>
              </a:spcBef>
              <a:spcAft>
                <a:spcPct val="0"/>
              </a:spcAft>
              <a:defRPr/>
            </a:pPr>
            <a:endParaRPr lang="en-US" sz="2400" kern="0" dirty="0">
              <a:solidFill>
                <a:prstClr val="white"/>
              </a:solidFill>
              <a:latin typeface="Arial"/>
              <a:cs typeface="Arial" charset="0"/>
            </a:endParaRPr>
          </a:p>
        </p:txBody>
      </p:sp>
      <p:sp>
        <p:nvSpPr>
          <p:cNvPr id="3" name="Content Placeholder 2"/>
          <p:cNvSpPr>
            <a:spLocks noGrp="1"/>
          </p:cNvSpPr>
          <p:nvPr>
            <p:ph idx="4294967295"/>
          </p:nvPr>
        </p:nvSpPr>
        <p:spPr>
          <a:xfrm>
            <a:off x="188939" y="1933701"/>
            <a:ext cx="4273150" cy="681718"/>
          </a:xfrm>
        </p:spPr>
        <p:txBody>
          <a:bodyPr>
            <a:noAutofit/>
          </a:bodyPr>
          <a:lstStyle/>
          <a:p>
            <a:pPr marL="0" indent="0">
              <a:buNone/>
            </a:pPr>
            <a:r>
              <a:rPr lang="en-US" sz="1200" b="1" dirty="0">
                <a:solidFill>
                  <a:srgbClr val="1383C6"/>
                </a:solidFill>
              </a:rPr>
              <a:t>Cigna’s EAP can connect you with a range of services, including emotional support, financial assistance, home/life support, and legal assistance.</a:t>
            </a:r>
            <a:r>
              <a:rPr lang="en-US" sz="1200" b="1" baseline="30000" dirty="0">
                <a:solidFill>
                  <a:srgbClr val="1383C6"/>
                </a:solidFill>
              </a:rPr>
              <a:t>1</a:t>
            </a:r>
            <a:r>
              <a:rPr lang="en-US" sz="1200" b="1" dirty="0">
                <a:solidFill>
                  <a:srgbClr val="1383C6"/>
                </a:solidFill>
              </a:rPr>
              <a:t> </a:t>
            </a:r>
          </a:p>
        </p:txBody>
      </p:sp>
      <p:sp>
        <p:nvSpPr>
          <p:cNvPr id="11" name="Rectangle 10">
            <a:extLst>
              <a:ext uri="{FF2B5EF4-FFF2-40B4-BE49-F238E27FC236}">
                <a16:creationId xmlns:a16="http://schemas.microsoft.com/office/drawing/2014/main" id="{D11462C7-B722-CB40-AFF0-C580B679A814}"/>
              </a:ext>
            </a:extLst>
          </p:cNvPr>
          <p:cNvSpPr/>
          <p:nvPr/>
        </p:nvSpPr>
        <p:spPr bwMode="auto">
          <a:xfrm>
            <a:off x="4480270" y="3940585"/>
            <a:ext cx="3111552" cy="1175229"/>
          </a:xfrm>
          <a:prstGeom prst="rect">
            <a:avLst/>
          </a:prstGeom>
          <a:noFill/>
          <a:ln w="25400" cap="flat" cmpd="sng" algn="ctr">
            <a:noFill/>
            <a:prstDash val="solid"/>
            <a:miter lim="800000"/>
          </a:ln>
          <a:effectLst/>
        </p:spPr>
        <p:txBody>
          <a:bodyPr anchor="ctr"/>
          <a:lstStyle/>
          <a:p>
            <a:pPr defTabSz="457189" fontAlgn="base">
              <a:spcBef>
                <a:spcPct val="0"/>
              </a:spcBef>
              <a:spcAft>
                <a:spcPct val="0"/>
              </a:spcAft>
            </a:pPr>
            <a:endParaRPr lang="en-US" sz="1300" dirty="0">
              <a:solidFill>
                <a:srgbClr val="000000"/>
              </a:solidFill>
              <a:latin typeface="Arial"/>
              <a:ea typeface="Arial"/>
              <a:cs typeface="Arial" charset="0"/>
            </a:endParaRPr>
          </a:p>
        </p:txBody>
      </p:sp>
      <p:pic>
        <p:nvPicPr>
          <p:cNvPr id="14" name="Picture 13">
            <a:extLst>
              <a:ext uri="{FF2B5EF4-FFF2-40B4-BE49-F238E27FC236}">
                <a16:creationId xmlns:a16="http://schemas.microsoft.com/office/drawing/2014/main" id="{14A7BA7A-7CE9-1E49-825A-C7CABCA4EE8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7530540" y="5238831"/>
            <a:ext cx="979927" cy="551110"/>
          </a:xfrm>
          <a:prstGeom prst="rect">
            <a:avLst/>
          </a:prstGeom>
        </p:spPr>
      </p:pic>
      <p:sp>
        <p:nvSpPr>
          <p:cNvPr id="15" name="Slide Number Placeholder 2">
            <a:extLst>
              <a:ext uri="{FF2B5EF4-FFF2-40B4-BE49-F238E27FC236}">
                <a16:creationId xmlns:a16="http://schemas.microsoft.com/office/drawing/2014/main" id="{7323AF84-F96C-7845-B813-709745BE9591}"/>
              </a:ext>
            </a:extLst>
          </p:cNvPr>
          <p:cNvSpPr txBox="1">
            <a:spLocks/>
          </p:cNvSpPr>
          <p:nvPr/>
        </p:nvSpPr>
        <p:spPr bwMode="auto">
          <a:xfrm>
            <a:off x="8586441" y="5744106"/>
            <a:ext cx="512956" cy="213673"/>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defPPr>
              <a:defRPr lang="en-US"/>
            </a:defPPr>
            <a:lvl1pPr algn="r" defTabSz="457200" rtl="0" fontAlgn="base">
              <a:spcBef>
                <a:spcPct val="0"/>
              </a:spcBef>
              <a:spcAft>
                <a:spcPct val="0"/>
              </a:spcAft>
              <a:defRPr sz="1000" kern="1200">
                <a:solidFill>
                  <a:srgbClr val="999999"/>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457189"/>
            <a:fld id="{C8C01F01-A601-4FE5-8E71-6675F782C625}" type="slidenum">
              <a:rPr lang="en-US" altLang="en-US" sz="800">
                <a:solidFill>
                  <a:srgbClr val="FFFFFF"/>
                </a:solidFill>
              </a:rPr>
              <a:pPr defTabSz="457189"/>
              <a:t>38</a:t>
            </a:fld>
            <a:endParaRPr lang="en-US" altLang="en-US" sz="800" dirty="0">
              <a:solidFill>
                <a:srgbClr val="FFFFFF"/>
              </a:solidFill>
            </a:endParaRPr>
          </a:p>
        </p:txBody>
      </p:sp>
      <p:sp>
        <p:nvSpPr>
          <p:cNvPr id="19" name="Title 3">
            <a:extLst>
              <a:ext uri="{FF2B5EF4-FFF2-40B4-BE49-F238E27FC236}">
                <a16:creationId xmlns:a16="http://schemas.microsoft.com/office/drawing/2014/main" id="{63764C71-4251-FA49-A145-032291BA31EB}"/>
              </a:ext>
            </a:extLst>
          </p:cNvPr>
          <p:cNvSpPr txBox="1">
            <a:spLocks/>
          </p:cNvSpPr>
          <p:nvPr/>
        </p:nvSpPr>
        <p:spPr bwMode="auto">
          <a:xfrm>
            <a:off x="180611" y="1006298"/>
            <a:ext cx="5816842" cy="6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lnSpc>
                <a:spcPts val="4000"/>
              </a:lnSpc>
              <a:spcBef>
                <a:spcPct val="0"/>
              </a:spcBef>
              <a:spcAft>
                <a:spcPct val="0"/>
              </a:spcAft>
              <a:defRPr sz="4000" b="1" kern="1200" cap="all" baseline="0">
                <a:solidFill>
                  <a:srgbClr val="002850"/>
                </a:solidFill>
                <a:latin typeface="Arial" charset="0"/>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a:lstStyle>
          <a:p>
            <a:pPr algn="ctr" defTabSz="457189">
              <a:lnSpc>
                <a:spcPct val="100000"/>
              </a:lnSpc>
              <a:defRPr/>
            </a:pPr>
            <a:r>
              <a:rPr lang="en-US" sz="2000" dirty="0">
                <a:solidFill>
                  <a:sysClr val="window" lastClr="FFFFFF"/>
                </a:solidFill>
              </a:rPr>
              <a:t>Cigna’s EmployeE Assistance Program (EAP)</a:t>
            </a:r>
          </a:p>
        </p:txBody>
      </p:sp>
      <p:sp>
        <p:nvSpPr>
          <p:cNvPr id="10" name="Rectangle 38">
            <a:extLst>
              <a:ext uri="{FF2B5EF4-FFF2-40B4-BE49-F238E27FC236}">
                <a16:creationId xmlns:a16="http://schemas.microsoft.com/office/drawing/2014/main" id="{73EBFA98-50A3-B14F-97AB-473C72FEA81E}"/>
              </a:ext>
            </a:extLst>
          </p:cNvPr>
          <p:cNvSpPr>
            <a:spLocks noChangeArrowheads="1"/>
          </p:cNvSpPr>
          <p:nvPr/>
        </p:nvSpPr>
        <p:spPr bwMode="auto">
          <a:xfrm>
            <a:off x="188938" y="4713753"/>
            <a:ext cx="455033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189" fontAlgn="base">
              <a:spcBef>
                <a:spcPct val="0"/>
              </a:spcBef>
              <a:spcAft>
                <a:spcPct val="0"/>
              </a:spcAft>
            </a:pPr>
            <a:r>
              <a:rPr lang="en-US" sz="1000" dirty="0">
                <a:solidFill>
                  <a:srgbClr val="FFFFFF">
                    <a:lumMod val="50000"/>
                  </a:srgbClr>
                </a:solidFill>
                <a:latin typeface="Arial Narrow" panose="020B0604020202020204" pitchFamily="34" charset="0"/>
                <a:cs typeface="Arial Narrow" panose="020B0604020202020204" pitchFamily="34" charset="0"/>
              </a:rPr>
              <a:t>1. Employee assistance program services are in addition to, not instead of, your health plan benefits. These services are separate from your health plan benefits and do not provide reimbursement for financial losses. Customers are required to pay the entire discounted charge for any discounted legal and/or financial services. Legal consultations related to employment matters are excluded. Additional restrictions may apply. Program availability may vary by plan type and location, and are not available where prohibited by law.</a:t>
            </a:r>
          </a:p>
          <a:p>
            <a:pPr defTabSz="457189" fontAlgn="base">
              <a:spcBef>
                <a:spcPct val="0"/>
              </a:spcBef>
              <a:spcAft>
                <a:spcPct val="0"/>
              </a:spcAft>
            </a:pPr>
            <a:endParaRPr lang="en-US" sz="1000" dirty="0">
              <a:solidFill>
                <a:srgbClr val="FFFFFF">
                  <a:lumMod val="50000"/>
                </a:srgbClr>
              </a:solidFill>
              <a:latin typeface="Arial Narrow" panose="020B0604020202020204" pitchFamily="34" charset="0"/>
              <a:cs typeface="Arial Narrow" panose="020B0604020202020204" pitchFamily="34" charset="0"/>
            </a:endParaRPr>
          </a:p>
        </p:txBody>
      </p:sp>
      <p:sp>
        <p:nvSpPr>
          <p:cNvPr id="16" name="Content Placeholder 2">
            <a:extLst>
              <a:ext uri="{FF2B5EF4-FFF2-40B4-BE49-F238E27FC236}">
                <a16:creationId xmlns:a16="http://schemas.microsoft.com/office/drawing/2014/main" id="{64086870-B4F9-6141-8EC1-F0B3AEAE735B}"/>
              </a:ext>
            </a:extLst>
          </p:cNvPr>
          <p:cNvSpPr txBox="1">
            <a:spLocks/>
          </p:cNvSpPr>
          <p:nvPr/>
        </p:nvSpPr>
        <p:spPr bwMode="auto">
          <a:xfrm>
            <a:off x="207120" y="2549579"/>
            <a:ext cx="4273150" cy="2015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3" indent="-230183" defTabSz="457189">
              <a:buClr>
                <a:srgbClr val="000000"/>
              </a:buClr>
            </a:pPr>
            <a:r>
              <a:rPr lang="en-US" sz="1100" dirty="0">
                <a:solidFill>
                  <a:srgbClr val="000000"/>
                </a:solidFill>
              </a:rPr>
              <a:t>Connect over the phone or through live chat, and receive a referral to licensed clinicians and consultants</a:t>
            </a:r>
          </a:p>
          <a:p>
            <a:pPr marL="230183" indent="-230183" defTabSz="457189">
              <a:buClr>
                <a:srgbClr val="000000"/>
              </a:buClr>
            </a:pPr>
            <a:r>
              <a:rPr lang="en-US" sz="1100" dirty="0">
                <a:solidFill>
                  <a:srgbClr val="000000"/>
                </a:solidFill>
              </a:rPr>
              <a:t>Provides 10 Face to Face/Virtual sessions to connect with licensed clinicians in our EAP network</a:t>
            </a:r>
          </a:p>
          <a:p>
            <a:pPr marL="230183" indent="-230183" defTabSz="457189">
              <a:buClr>
                <a:srgbClr val="000000"/>
              </a:buClr>
            </a:pPr>
            <a:r>
              <a:rPr lang="en-US" sz="1100" dirty="0">
                <a:solidFill>
                  <a:srgbClr val="000000"/>
                </a:solidFill>
              </a:rPr>
              <a:t>Meet with counselors virtually on your phone, tablet or home computer</a:t>
            </a:r>
          </a:p>
          <a:p>
            <a:pPr marL="230183" indent="-230183" defTabSz="457189">
              <a:buClr>
                <a:srgbClr val="000000"/>
              </a:buClr>
            </a:pPr>
            <a:r>
              <a:rPr lang="en-US" sz="1100" dirty="0">
                <a:solidFill>
                  <a:srgbClr val="000000"/>
                </a:solidFill>
              </a:rPr>
              <a:t>Live, on-demand EAP webcasts</a:t>
            </a:r>
          </a:p>
          <a:p>
            <a:pPr marL="230183" indent="-230183" defTabSz="457189">
              <a:buClr>
                <a:srgbClr val="000000"/>
              </a:buClr>
            </a:pPr>
            <a:r>
              <a:rPr lang="en-US" sz="1100" dirty="0">
                <a:solidFill>
                  <a:srgbClr val="000000"/>
                </a:solidFill>
              </a:rPr>
              <a:t>100% confidential</a:t>
            </a:r>
          </a:p>
          <a:p>
            <a:pPr marL="230183" indent="-230183" defTabSz="457189">
              <a:buClr>
                <a:srgbClr val="000000"/>
              </a:buClr>
            </a:pPr>
            <a:r>
              <a:rPr lang="en-US" sz="1100" dirty="0">
                <a:solidFill>
                  <a:srgbClr val="000000"/>
                </a:solidFill>
              </a:rPr>
              <a:t>Available to anyone in your household</a:t>
            </a:r>
          </a:p>
          <a:p>
            <a:pPr marL="230183" indent="-230183" defTabSz="457189">
              <a:buClr>
                <a:srgbClr val="000000"/>
              </a:buClr>
            </a:pPr>
            <a:r>
              <a:rPr lang="en-US" sz="1100" dirty="0">
                <a:solidFill>
                  <a:srgbClr val="000000"/>
                </a:solidFill>
              </a:rPr>
              <a:t>No additional cost to you</a:t>
            </a:r>
          </a:p>
          <a:p>
            <a:pPr marL="230183" indent="-230183" defTabSz="457189">
              <a:buClr>
                <a:srgbClr val="000000"/>
              </a:buClr>
            </a:pPr>
            <a:r>
              <a:rPr lang="en-US" sz="1100" dirty="0">
                <a:solidFill>
                  <a:srgbClr val="000000"/>
                </a:solidFill>
              </a:rPr>
              <a:t>Call 1.877.622.4327</a:t>
            </a:r>
          </a:p>
          <a:p>
            <a:pPr marL="230183" indent="-230183" defTabSz="457189">
              <a:buClr>
                <a:srgbClr val="000000"/>
              </a:buClr>
            </a:pPr>
            <a:endParaRPr lang="en-US" sz="1100" dirty="0">
              <a:solidFill>
                <a:srgbClr val="000000"/>
              </a:solidFill>
            </a:endParaRPr>
          </a:p>
        </p:txBody>
      </p:sp>
      <p:sp>
        <p:nvSpPr>
          <p:cNvPr id="2" name="Slide Number Placeholder 1">
            <a:extLst>
              <a:ext uri="{FF2B5EF4-FFF2-40B4-BE49-F238E27FC236}">
                <a16:creationId xmlns:a16="http://schemas.microsoft.com/office/drawing/2014/main" id="{E5828DF6-2E2F-4BC2-84FA-3271359927A1}"/>
              </a:ext>
            </a:extLst>
          </p:cNvPr>
          <p:cNvSpPr>
            <a:spLocks noGrp="1"/>
          </p:cNvSpPr>
          <p:nvPr>
            <p:ph type="sldNum" sz="quarter" idx="10"/>
          </p:nvPr>
        </p:nvSpPr>
        <p:spPr/>
        <p:txBody>
          <a:bodyPr/>
          <a:lstStyle/>
          <a:p>
            <a:fld id="{97C9F2F1-5B60-4828-8D48-CC3CA0267DF1}" type="slidenum">
              <a:rPr lang="en-US" altLang="en-US" smtClean="0"/>
              <a:pPr/>
              <a:t>38</a:t>
            </a:fld>
            <a:endParaRPr lang="en-US" altLang="en-US" dirty="0"/>
          </a:p>
        </p:txBody>
      </p:sp>
    </p:spTree>
    <p:extLst>
      <p:ext uri="{BB962C8B-B14F-4D97-AF65-F5344CB8AC3E}">
        <p14:creationId xmlns:p14="http://schemas.microsoft.com/office/powerpoint/2010/main" val="3170442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CADCA-0A8E-438E-BAE0-49F46BA26809}" type="slidenum">
              <a:rPr lang="en-US" smtClean="0"/>
              <a:t>39</a:t>
            </a:fld>
            <a:endParaRPr lang="en-US" dirty="0"/>
          </a:p>
        </p:txBody>
      </p:sp>
      <p:sp>
        <p:nvSpPr>
          <p:cNvPr id="6" name="Date Placeholder 5"/>
          <p:cNvSpPr>
            <a:spLocks noGrp="1"/>
          </p:cNvSpPr>
          <p:nvPr>
            <p:ph type="dt" sz="half" idx="10"/>
          </p:nvPr>
        </p:nvSpPr>
        <p:spPr/>
        <p:txBody>
          <a:bodyPr/>
          <a:lstStyle/>
          <a:p>
            <a:fld id="{ACF73363-8BC1-497F-A1CB-B03B94244A82}" type="datetime1">
              <a:rPr lang="en-US" smtClean="0"/>
              <a:t>6/21/2022</a:t>
            </a:fld>
            <a:endParaRPr lang="en-US" dirty="0"/>
          </a:p>
        </p:txBody>
      </p:sp>
      <p:sp>
        <p:nvSpPr>
          <p:cNvPr id="7" name="Content Placeholder 6"/>
          <p:cNvSpPr>
            <a:spLocks noGrp="1"/>
          </p:cNvSpPr>
          <p:nvPr>
            <p:ph sz="quarter" idx="13"/>
          </p:nvPr>
        </p:nvSpPr>
        <p:spPr/>
        <p:txBody>
          <a:bodyPr/>
          <a:lstStyle/>
          <a:p>
            <a:endParaRPr lang="en-US"/>
          </a:p>
        </p:txBody>
      </p:sp>
      <p:sp>
        <p:nvSpPr>
          <p:cNvPr id="18" name="TextBox 17"/>
          <p:cNvSpPr txBox="1"/>
          <p:nvPr/>
        </p:nvSpPr>
        <p:spPr>
          <a:xfrm>
            <a:off x="1541710" y="3935947"/>
            <a:ext cx="7430843" cy="369332"/>
          </a:xfrm>
          <a:prstGeom prst="rect">
            <a:avLst/>
          </a:prstGeom>
          <a:noFill/>
        </p:spPr>
        <p:txBody>
          <a:bodyPr wrap="square" rtlCol="0">
            <a:spAutoFit/>
          </a:bodyPr>
          <a:lstStyle/>
          <a:p>
            <a:endParaRPr lang="en-US" dirty="0"/>
          </a:p>
        </p:txBody>
      </p:sp>
      <p:sp>
        <p:nvSpPr>
          <p:cNvPr id="4" name="TextBox 3"/>
          <p:cNvSpPr txBox="1"/>
          <p:nvPr/>
        </p:nvSpPr>
        <p:spPr>
          <a:xfrm>
            <a:off x="1803400" y="2229763"/>
            <a:ext cx="6591300" cy="1569660"/>
          </a:xfrm>
          <a:prstGeom prst="rect">
            <a:avLst/>
          </a:prstGeom>
          <a:noFill/>
        </p:spPr>
        <p:txBody>
          <a:bodyPr wrap="square" rtlCol="0">
            <a:spAutoFit/>
          </a:bodyPr>
          <a:lstStyle/>
          <a:p>
            <a:pPr algn="ctr"/>
            <a:r>
              <a:rPr lang="en-US" sz="9600" dirty="0">
                <a:solidFill>
                  <a:srgbClr val="7030A0"/>
                </a:solidFill>
              </a:rPr>
              <a:t>Thank you!</a:t>
            </a:r>
          </a:p>
        </p:txBody>
      </p:sp>
    </p:spTree>
    <p:extLst>
      <p:ext uri="{BB962C8B-B14F-4D97-AF65-F5344CB8AC3E}">
        <p14:creationId xmlns:p14="http://schemas.microsoft.com/office/powerpoint/2010/main" val="331174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Question 1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4</a:t>
            </a:fld>
            <a:endParaRPr lang="en-US" dirty="0"/>
          </a:p>
        </p:txBody>
      </p:sp>
      <p:sp>
        <p:nvSpPr>
          <p:cNvPr id="5" name="TextBox 4"/>
          <p:cNvSpPr txBox="1"/>
          <p:nvPr/>
        </p:nvSpPr>
        <p:spPr>
          <a:xfrm>
            <a:off x="628650" y="1536700"/>
            <a:ext cx="7029450" cy="310854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utura"/>
              </a:rPr>
              <a:t>Adult men should get 15 minutes of moderate intensity exercise most days of the week?</a:t>
            </a:r>
          </a:p>
          <a:p>
            <a:pPr marL="742950" lvl="1" indent="-285750">
              <a:buFont typeface="Arial" panose="020B0604020202020204" pitchFamily="34" charset="0"/>
              <a:buChar char="•"/>
            </a:pPr>
            <a:r>
              <a:rPr lang="en-US" sz="3200" dirty="0">
                <a:latin typeface="Futura"/>
              </a:rPr>
              <a:t>True</a:t>
            </a:r>
          </a:p>
          <a:p>
            <a:pPr marL="742950" lvl="1" indent="-285750">
              <a:buFont typeface="Arial" panose="020B0604020202020204" pitchFamily="34" charset="0"/>
              <a:buChar char="•"/>
            </a:pPr>
            <a:r>
              <a:rPr lang="en-US" sz="3200" dirty="0">
                <a:latin typeface="Futura"/>
              </a:rPr>
              <a:t>False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78440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Question 1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5</a:t>
            </a:fld>
            <a:endParaRPr lang="en-US" dirty="0"/>
          </a:p>
        </p:txBody>
      </p:sp>
      <p:sp>
        <p:nvSpPr>
          <p:cNvPr id="5" name="TextBox 4"/>
          <p:cNvSpPr txBox="1"/>
          <p:nvPr/>
        </p:nvSpPr>
        <p:spPr>
          <a:xfrm>
            <a:off x="628650" y="1536700"/>
            <a:ext cx="7029450" cy="310854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utura"/>
              </a:rPr>
              <a:t>Adult men should get 15 minutes of moderate intensity exercise most days of the week?</a:t>
            </a:r>
          </a:p>
          <a:p>
            <a:pPr marL="742950" lvl="1" indent="-285750">
              <a:buFont typeface="Arial" panose="020B0604020202020204" pitchFamily="34" charset="0"/>
              <a:buChar char="•"/>
            </a:pPr>
            <a:r>
              <a:rPr lang="en-US" sz="3200" dirty="0">
                <a:latin typeface="Futura"/>
              </a:rPr>
              <a:t>True</a:t>
            </a:r>
          </a:p>
          <a:p>
            <a:pPr marL="742950" lvl="1" indent="-285750">
              <a:buFont typeface="Arial" panose="020B0604020202020204" pitchFamily="34" charset="0"/>
              <a:buChar char="•"/>
            </a:pPr>
            <a:r>
              <a:rPr lang="en-US" sz="3200" dirty="0">
                <a:solidFill>
                  <a:schemeClr val="accent6"/>
                </a:solidFill>
                <a:latin typeface="Futura"/>
              </a:rPr>
              <a:t>False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68799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Question 2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6</a:t>
            </a:fld>
            <a:endParaRPr lang="en-US" dirty="0"/>
          </a:p>
        </p:txBody>
      </p:sp>
      <p:sp>
        <p:nvSpPr>
          <p:cNvPr id="5" name="TextBox 4"/>
          <p:cNvSpPr txBox="1"/>
          <p:nvPr/>
        </p:nvSpPr>
        <p:spPr>
          <a:xfrm>
            <a:off x="628650" y="1536700"/>
            <a:ext cx="7029450" cy="2339102"/>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utura"/>
              </a:rPr>
              <a:t>Men are more likely to attempt suicide.</a:t>
            </a:r>
          </a:p>
          <a:p>
            <a:pPr marL="742950" lvl="1" indent="-285750">
              <a:buFont typeface="Arial" panose="020B0604020202020204" pitchFamily="34" charset="0"/>
              <a:buChar char="•"/>
            </a:pPr>
            <a:r>
              <a:rPr lang="en-US" sz="3200" dirty="0">
                <a:latin typeface="Futura"/>
              </a:rPr>
              <a:t>True </a:t>
            </a:r>
          </a:p>
          <a:p>
            <a:pPr marL="742950" lvl="1" indent="-285750">
              <a:buFont typeface="Arial" panose="020B0604020202020204" pitchFamily="34" charset="0"/>
              <a:buChar char="•"/>
            </a:pPr>
            <a:r>
              <a:rPr lang="en-US" sz="3200" dirty="0">
                <a:latin typeface="Futura"/>
              </a:rPr>
              <a:t>False</a:t>
            </a:r>
            <a:endParaRPr lang="en-US" sz="32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823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Question 2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7</a:t>
            </a:fld>
            <a:endParaRPr lang="en-US" dirty="0"/>
          </a:p>
        </p:txBody>
      </p:sp>
      <p:sp>
        <p:nvSpPr>
          <p:cNvPr id="5" name="TextBox 4"/>
          <p:cNvSpPr txBox="1"/>
          <p:nvPr/>
        </p:nvSpPr>
        <p:spPr>
          <a:xfrm>
            <a:off x="628650" y="1536700"/>
            <a:ext cx="7029450" cy="2339102"/>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utura"/>
              </a:rPr>
              <a:t>Men are more likely to attempt suicide.</a:t>
            </a:r>
          </a:p>
          <a:p>
            <a:pPr marL="742950" lvl="1" indent="-285750">
              <a:buFont typeface="Arial" panose="020B0604020202020204" pitchFamily="34" charset="0"/>
              <a:buChar char="•"/>
            </a:pPr>
            <a:r>
              <a:rPr lang="en-US" sz="3200" dirty="0">
                <a:latin typeface="Futura"/>
              </a:rPr>
              <a:t>True </a:t>
            </a:r>
          </a:p>
          <a:p>
            <a:pPr marL="742950" lvl="1" indent="-285750">
              <a:buFont typeface="Arial" panose="020B0604020202020204" pitchFamily="34" charset="0"/>
              <a:buChar char="•"/>
            </a:pPr>
            <a:r>
              <a:rPr lang="en-US" sz="3200" dirty="0">
                <a:solidFill>
                  <a:schemeClr val="accent6"/>
                </a:solidFill>
                <a:latin typeface="Futura"/>
              </a:rPr>
              <a:t>False</a:t>
            </a:r>
            <a:endParaRPr lang="en-US" sz="3200" dirty="0">
              <a:solidFill>
                <a:schemeClr val="accent6"/>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09226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Question 3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8</a:t>
            </a:fld>
            <a:endParaRPr lang="en-US" dirty="0"/>
          </a:p>
        </p:txBody>
      </p:sp>
      <p:sp>
        <p:nvSpPr>
          <p:cNvPr id="5" name="TextBox 4"/>
          <p:cNvSpPr txBox="1"/>
          <p:nvPr/>
        </p:nvSpPr>
        <p:spPr>
          <a:xfrm>
            <a:off x="628650" y="1536700"/>
            <a:ext cx="7029450" cy="2339102"/>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utura"/>
              </a:rPr>
              <a:t>More men die from prostate cancer than any other cancer. </a:t>
            </a:r>
          </a:p>
          <a:p>
            <a:pPr marL="742950" lvl="1" indent="-285750">
              <a:buFont typeface="Arial" panose="020B0604020202020204" pitchFamily="34" charset="0"/>
              <a:buChar char="•"/>
            </a:pPr>
            <a:r>
              <a:rPr lang="en-US" sz="3200" dirty="0">
                <a:latin typeface="Futura"/>
              </a:rPr>
              <a:t>True</a:t>
            </a:r>
          </a:p>
          <a:p>
            <a:pPr marL="742950" lvl="1" indent="-285750">
              <a:buFont typeface="Arial" panose="020B0604020202020204" pitchFamily="34" charset="0"/>
              <a:buChar char="•"/>
            </a:pPr>
            <a:r>
              <a:rPr lang="en-US" sz="3200" dirty="0">
                <a:latin typeface="Futura"/>
              </a:rPr>
              <a:t>False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43757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89" y="314285"/>
            <a:ext cx="7886700" cy="943721"/>
          </a:xfrm>
        </p:spPr>
        <p:txBody>
          <a:bodyPr>
            <a:noAutofit/>
          </a:bodyPr>
          <a:lstStyle/>
          <a:p>
            <a:pPr algn="ctr"/>
            <a:r>
              <a:rPr lang="en-US" sz="4200" dirty="0"/>
              <a:t>Question 3 </a:t>
            </a:r>
          </a:p>
        </p:txBody>
      </p:sp>
      <p:sp>
        <p:nvSpPr>
          <p:cNvPr id="3" name="Date Placeholder 2"/>
          <p:cNvSpPr>
            <a:spLocks noGrp="1"/>
          </p:cNvSpPr>
          <p:nvPr>
            <p:ph type="dt" sz="half" idx="10"/>
          </p:nvPr>
        </p:nvSpPr>
        <p:spPr/>
        <p:txBody>
          <a:bodyPr/>
          <a:lstStyle/>
          <a:p>
            <a:fld id="{00125917-FBD5-4352-9957-1AFE8DB77C20}" type="datetime1">
              <a:rPr lang="en-US" smtClean="0"/>
              <a:t>6/21/2022</a:t>
            </a:fld>
            <a:r>
              <a:rPr lang="en-US" dirty="0"/>
              <a:t>l</a:t>
            </a:r>
          </a:p>
        </p:txBody>
      </p:sp>
      <p:sp>
        <p:nvSpPr>
          <p:cNvPr id="4" name="Slide Number Placeholder 3"/>
          <p:cNvSpPr>
            <a:spLocks noGrp="1"/>
          </p:cNvSpPr>
          <p:nvPr>
            <p:ph type="sldNum" sz="quarter" idx="12"/>
          </p:nvPr>
        </p:nvSpPr>
        <p:spPr/>
        <p:txBody>
          <a:bodyPr/>
          <a:lstStyle/>
          <a:p>
            <a:fld id="{937CADCA-0A8E-438E-BAE0-49F46BA26809}" type="slidenum">
              <a:rPr lang="en-US" smtClean="0"/>
              <a:t>9</a:t>
            </a:fld>
            <a:endParaRPr lang="en-US" dirty="0"/>
          </a:p>
        </p:txBody>
      </p:sp>
      <p:sp>
        <p:nvSpPr>
          <p:cNvPr id="5" name="TextBox 4"/>
          <p:cNvSpPr txBox="1"/>
          <p:nvPr/>
        </p:nvSpPr>
        <p:spPr>
          <a:xfrm>
            <a:off x="628650" y="1536700"/>
            <a:ext cx="7029450" cy="2339102"/>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utura"/>
              </a:rPr>
              <a:t>More men die from prostate cancer than any other cancer </a:t>
            </a:r>
          </a:p>
          <a:p>
            <a:pPr marL="742950" lvl="1" indent="-285750">
              <a:buFont typeface="Arial" panose="020B0604020202020204" pitchFamily="34" charset="0"/>
              <a:buChar char="•"/>
            </a:pPr>
            <a:r>
              <a:rPr lang="en-US" sz="3200" dirty="0">
                <a:latin typeface="Futura"/>
              </a:rPr>
              <a:t>True</a:t>
            </a:r>
          </a:p>
          <a:p>
            <a:pPr marL="742950" lvl="1" indent="-285750">
              <a:buFont typeface="Arial" panose="020B0604020202020204" pitchFamily="34" charset="0"/>
              <a:buChar char="•"/>
            </a:pPr>
            <a:r>
              <a:rPr lang="en-US" sz="3200" dirty="0">
                <a:solidFill>
                  <a:schemeClr val="accent6"/>
                </a:solidFill>
                <a:latin typeface="Futura"/>
              </a:rPr>
              <a:t>False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742246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230AA2B7F7F54C8289CF17990A49D8" ma:contentTypeVersion="12" ma:contentTypeDescription="Create a new document." ma:contentTypeScope="" ma:versionID="fc418844d0d07543e0f2f50db3ef9e68">
  <xsd:schema xmlns:xsd="http://www.w3.org/2001/XMLSchema" xmlns:xs="http://www.w3.org/2001/XMLSchema" xmlns:p="http://schemas.microsoft.com/office/2006/metadata/properties" xmlns:ns3="13c9712a-7438-445a-903a-3f8dca678809" xmlns:ns4="eec67ba7-9d77-40b5-8f9a-e82963b804f3" targetNamespace="http://schemas.microsoft.com/office/2006/metadata/properties" ma:root="true" ma:fieldsID="e799d13d77b32031f1e5fdfb783274a4" ns3:_="" ns4:_="">
    <xsd:import namespace="13c9712a-7438-445a-903a-3f8dca678809"/>
    <xsd:import namespace="eec67ba7-9d77-40b5-8f9a-e82963b804f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9712a-7438-445a-903a-3f8dca6788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c67ba7-9d77-40b5-8f9a-e82963b804f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E091D6-C0EA-4DCC-B0F5-0E349D15FFFA}">
  <ds:schemaRefs>
    <ds:schemaRef ds:uri="http://schemas.microsoft.com/office/2006/documentManagement/types"/>
    <ds:schemaRef ds:uri="http://schemas.microsoft.com/office/2006/metadata/properties"/>
    <ds:schemaRef ds:uri="eec67ba7-9d77-40b5-8f9a-e82963b804f3"/>
    <ds:schemaRef ds:uri="http://purl.org/dc/elements/1.1/"/>
    <ds:schemaRef ds:uri="http://purl.org/dc/terms/"/>
    <ds:schemaRef ds:uri="http://schemas.openxmlformats.org/package/2006/metadata/core-properties"/>
    <ds:schemaRef ds:uri="13c9712a-7438-445a-903a-3f8dca678809"/>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F937283-E031-4F77-830F-B114327090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9712a-7438-445a-903a-3f8dca678809"/>
    <ds:schemaRef ds:uri="eec67ba7-9d77-40b5-8f9a-e82963b804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6E23FA-BDCE-4802-AA9F-F12B229CB2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21579</TotalTime>
  <Words>2624</Words>
  <Application>Microsoft Office PowerPoint</Application>
  <PresentationFormat>On-screen Show (4:3)</PresentationFormat>
  <Paragraphs>412</Paragraphs>
  <Slides>39</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Arial Black</vt:lpstr>
      <vt:lpstr>Arial Narrow</vt:lpstr>
      <vt:lpstr>Calibri</vt:lpstr>
      <vt:lpstr>Century Gothic</vt:lpstr>
      <vt:lpstr>Futura</vt:lpstr>
      <vt:lpstr>FuturaDem</vt:lpstr>
      <vt:lpstr>FuturaMed</vt:lpstr>
      <vt:lpstr>Office Theme</vt:lpstr>
      <vt:lpstr>Men’s Health </vt:lpstr>
      <vt:lpstr>Objectives</vt:lpstr>
      <vt:lpstr>Quiz: Men’s Health </vt:lpstr>
      <vt:lpstr>Question 1 </vt:lpstr>
      <vt:lpstr>Question 1 </vt:lpstr>
      <vt:lpstr>Question 2 </vt:lpstr>
      <vt:lpstr>Question 2 </vt:lpstr>
      <vt:lpstr>Question 3 </vt:lpstr>
      <vt:lpstr>Question 3 </vt:lpstr>
      <vt:lpstr>Question 4 </vt:lpstr>
      <vt:lpstr>Question 4 </vt:lpstr>
      <vt:lpstr>Question 5 </vt:lpstr>
      <vt:lpstr>Question 5 </vt:lpstr>
      <vt:lpstr>How did you do? </vt:lpstr>
      <vt:lpstr>Men’s Health Month</vt:lpstr>
      <vt:lpstr>Why Important? </vt:lpstr>
      <vt:lpstr>Top Excuses to Avoid Doctor Visits </vt:lpstr>
      <vt:lpstr>Screenings </vt:lpstr>
      <vt:lpstr>What are stigmas associated with men’s mental health?</vt:lpstr>
      <vt:lpstr>Mental Health </vt:lpstr>
      <vt:lpstr>Factors affecting Mental Health</vt:lpstr>
      <vt:lpstr>Steps to living a Longer Healthier Life</vt:lpstr>
      <vt:lpstr>Healthy Eating for Men</vt:lpstr>
      <vt:lpstr>Healthy Eating for Men</vt:lpstr>
      <vt:lpstr>Simple Meals to Support</vt:lpstr>
      <vt:lpstr>Simple Meals to Support</vt:lpstr>
      <vt:lpstr>Physical Activity  Recommendations</vt:lpstr>
      <vt:lpstr>Fitness Recommendations</vt:lpstr>
      <vt:lpstr>Physical Activity Recommendations</vt:lpstr>
      <vt:lpstr>Coping with Stress/Anxiety</vt:lpstr>
      <vt:lpstr>Noticing Some Commonalities?</vt:lpstr>
      <vt:lpstr>Important Resources</vt:lpstr>
      <vt:lpstr>PowerPoint Presentation</vt:lpstr>
      <vt:lpstr>PowerPoint Presentation</vt:lpstr>
      <vt:lpstr>View all incentives </vt:lpstr>
      <vt:lpstr>3 Required Goals</vt:lpstr>
      <vt:lpstr>Add points in your portal before 12/31 (NO EXCEPTIONS)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Marathon Health</dc:title>
  <dc:creator>Carly Capasso</dc:creator>
  <cp:lastModifiedBy>Shane Meehan</cp:lastModifiedBy>
  <cp:revision>350</cp:revision>
  <cp:lastPrinted>2019-02-05T16:34:04Z</cp:lastPrinted>
  <dcterms:created xsi:type="dcterms:W3CDTF">2017-05-08T18:58:12Z</dcterms:created>
  <dcterms:modified xsi:type="dcterms:W3CDTF">2022-06-21T14:18:40Z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0x01010020230AA2B7F7F54C8289CF17990A49D8</vt:lpwstr>
  </property>
</Properties>
</file>