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4"/>
  </p:notesMasterIdLst>
  <p:handoutMasterIdLst>
    <p:handoutMasterId r:id="rId25"/>
  </p:handoutMasterIdLst>
  <p:sldIdLst>
    <p:sldId id="275" r:id="rId5"/>
    <p:sldId id="285" r:id="rId6"/>
    <p:sldId id="318" r:id="rId7"/>
    <p:sldId id="320" r:id="rId8"/>
    <p:sldId id="302" r:id="rId9"/>
    <p:sldId id="286" r:id="rId10"/>
    <p:sldId id="303" r:id="rId11"/>
    <p:sldId id="283" r:id="rId12"/>
    <p:sldId id="304" r:id="rId13"/>
    <p:sldId id="305" r:id="rId14"/>
    <p:sldId id="306" r:id="rId15"/>
    <p:sldId id="314" r:id="rId16"/>
    <p:sldId id="315" r:id="rId17"/>
    <p:sldId id="312" r:id="rId18"/>
    <p:sldId id="293" r:id="rId19"/>
    <p:sldId id="290" r:id="rId20"/>
    <p:sldId id="281" r:id="rId21"/>
    <p:sldId id="319" r:id="rId22"/>
    <p:sldId id="279" r:id="rId2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20">
          <p15:clr>
            <a:srgbClr val="A4A3A4"/>
          </p15:clr>
        </p15:guide>
        <p15:guide id="2" pos="34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'Brien, Annie      HHHH" initials="OAH" lastIdx="9" clrIdx="0">
    <p:extLst>
      <p:ext uri="{19B8F6BF-5375-455C-9EA6-DF929625EA0E}">
        <p15:presenceInfo xmlns:p15="http://schemas.microsoft.com/office/powerpoint/2012/main" userId="S-1-5-21-1777081478-1322062499-644039835-1214249" providerId="AD"/>
      </p:ext>
    </p:extLst>
  </p:cmAuthor>
  <p:cmAuthor id="2" name="Devereaux, Kelly J      HHHH" initials="DKJH" lastIdx="1" clrIdx="1">
    <p:extLst>
      <p:ext uri="{19B8F6BF-5375-455C-9EA6-DF929625EA0E}">
        <p15:presenceInfo xmlns:p15="http://schemas.microsoft.com/office/powerpoint/2012/main" userId="S-1-5-21-1777081478-1322062499-644039835-88473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E35205"/>
    <a:srgbClr val="F68621"/>
    <a:srgbClr val="007A3E"/>
    <a:srgbClr val="39B44A"/>
    <a:srgbClr val="C4E9C9"/>
    <a:srgbClr val="39B54A"/>
    <a:srgbClr val="C4D600"/>
    <a:srgbClr val="84D890"/>
    <a:srgbClr val="80BD9F"/>
    <a:srgbClr val="57C0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52" autoAdjust="0"/>
    <p:restoredTop sz="87163" autoAdjust="0"/>
  </p:normalViewPr>
  <p:slideViewPr>
    <p:cSldViewPr snapToGrid="0" snapToObjects="1">
      <p:cViewPr varScale="1">
        <p:scale>
          <a:sx n="67" d="100"/>
          <a:sy n="67" d="100"/>
        </p:scale>
        <p:origin x="1168" y="32"/>
      </p:cViewPr>
      <p:guideLst>
        <p:guide orient="horz" pos="4120"/>
        <p:guide pos="341"/>
      </p:guideLst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>
        <p:scale>
          <a:sx n="66" d="100"/>
          <a:sy n="66" d="100"/>
        </p:scale>
        <p:origin x="2364" y="-6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84" charset="0"/>
                <a:ea typeface="MS PGothic" pitchFamily="34" charset="-128"/>
              </a:defRPr>
            </a:lvl1pPr>
          </a:lstStyle>
          <a:p>
            <a:fld id="{370AD719-A5CC-4EAA-B319-63CA2EB82D34}" type="datetime1">
              <a:rPr lang="en-US" altLang="en-US"/>
              <a:pPr/>
              <a:t>8/12/2022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84" charset="0"/>
                <a:ea typeface="MS PGothic" pitchFamily="34" charset="-128"/>
              </a:defRPr>
            </a:lvl1pPr>
          </a:lstStyle>
          <a:p>
            <a:fld id="{E4BB9F89-8D2A-4F13-8073-A3C588A4F3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23546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84" charset="0"/>
                <a:ea typeface="MS PGothic" pitchFamily="34" charset="-128"/>
              </a:defRPr>
            </a:lvl1pPr>
          </a:lstStyle>
          <a:p>
            <a:fld id="{6E30FF4F-E39C-4EAF-A8BC-25F286F58CE1}" type="datetime1">
              <a:rPr lang="en-US" altLang="en-US"/>
              <a:pPr/>
              <a:t>8/12/2022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84" charset="0"/>
                <a:ea typeface="MS PGothic" pitchFamily="34" charset="-128"/>
              </a:defRPr>
            </a:lvl1pPr>
          </a:lstStyle>
          <a:p>
            <a:fld id="{DECE3B9E-6574-462E-B6D1-39C8693FFF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109666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pitchFamily="34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pitchFamily="-84" charset="-128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-128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-128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399"/>
            <a:ext cx="5486400" cy="4799013"/>
          </a:xfrm>
        </p:spPr>
        <p:txBody>
          <a:bodyPr>
            <a:no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CE3B9E-6574-462E-B6D1-39C8693FFF93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09901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5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Aft>
                <a:spcPts val="400"/>
              </a:spcAft>
              <a:defRPr sz="1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Aft>
                <a:spcPts val="400"/>
              </a:spcAft>
              <a:defRPr sz="1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Aft>
                <a:spcPts val="400"/>
              </a:spcAft>
              <a:defRPr sz="1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Aft>
                <a:spcPts val="400"/>
              </a:spcAft>
              <a:defRPr sz="1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Aft>
                <a:spcPts val="400"/>
              </a:spcAft>
              <a:defRPr sz="1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400"/>
              </a:spcAft>
              <a:defRPr sz="1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400"/>
              </a:spcAft>
              <a:defRPr sz="1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400"/>
              </a:spcAft>
              <a:defRPr sz="1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400"/>
              </a:spcAft>
              <a:defRPr sz="1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spcAft>
                <a:spcPct val="0"/>
              </a:spcAft>
            </a:pPr>
            <a:fld id="{60620DFA-37A3-4EB9-B746-A6CBF957180F}" type="slidenum">
              <a:rPr lang="en-US" altLang="en-US" sz="1200"/>
              <a:pPr algn="r">
                <a:spcAft>
                  <a:spcPct val="0"/>
                </a:spcAft>
              </a:pPr>
              <a:t>10</a:t>
            </a:fld>
            <a:endParaRPr lang="en-US" altLang="en-US" sz="120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63713" y="433388"/>
            <a:ext cx="3460750" cy="2595562"/>
          </a:xfrm>
          <a:ln cap="flat"/>
        </p:spPr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>
          <a:xfrm>
            <a:off x="685800" y="3192234"/>
            <a:ext cx="5486400" cy="5951765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3154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5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Aft>
                <a:spcPts val="400"/>
              </a:spcAft>
              <a:defRPr sz="1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Aft>
                <a:spcPts val="400"/>
              </a:spcAft>
              <a:defRPr sz="1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Aft>
                <a:spcPts val="400"/>
              </a:spcAft>
              <a:defRPr sz="1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Aft>
                <a:spcPts val="400"/>
              </a:spcAft>
              <a:defRPr sz="1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Aft>
                <a:spcPts val="400"/>
              </a:spcAft>
              <a:defRPr sz="1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400"/>
              </a:spcAft>
              <a:defRPr sz="1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400"/>
              </a:spcAft>
              <a:defRPr sz="1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400"/>
              </a:spcAft>
              <a:defRPr sz="1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400"/>
              </a:spcAft>
              <a:defRPr sz="1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spcAft>
                <a:spcPct val="0"/>
              </a:spcAft>
            </a:pPr>
            <a:fld id="{60620DFA-37A3-4EB9-B746-A6CBF957180F}" type="slidenum">
              <a:rPr lang="en-US" altLang="en-US" sz="1200"/>
              <a:pPr algn="r">
                <a:spcAft>
                  <a:spcPct val="0"/>
                </a:spcAft>
              </a:pPr>
              <a:t>11</a:t>
            </a:fld>
            <a:endParaRPr lang="en-US" altLang="en-US" sz="120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62088" y="376238"/>
            <a:ext cx="4154487" cy="3116262"/>
          </a:xfrm>
          <a:ln cap="flat"/>
        </p:spPr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>
          <a:xfrm>
            <a:off x="612321" y="3616779"/>
            <a:ext cx="5486400" cy="41148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0625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CE3B9E-6574-462E-B6D1-39C8693FFF93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43626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4572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799" y="4113212"/>
            <a:ext cx="5635488" cy="4800601"/>
          </a:xfrm>
        </p:spPr>
        <p:txBody>
          <a:bodyPr>
            <a:no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CE3B9E-6574-462E-B6D1-39C8693FFF93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76079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52550" y="522288"/>
            <a:ext cx="4224338" cy="3168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3869870"/>
            <a:ext cx="5486400" cy="4114800"/>
          </a:xfrm>
        </p:spPr>
        <p:txBody>
          <a:bodyPr>
            <a:no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CE3B9E-6574-462E-B6D1-39C8693FFF93}" type="slidenum">
              <a:rPr lang="en-US" altLang="en-US" smtClean="0"/>
              <a:pPr/>
              <a:t>14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171148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CE3B9E-6574-462E-B6D1-39C8693FFF93}" type="slidenum">
              <a:rPr lang="en-US" altLang="en-US" smtClean="0"/>
              <a:pPr/>
              <a:t>15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000313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1413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7988" cy="4114800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304425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Aft>
                <a:spcPts val="400"/>
              </a:spcAft>
              <a:defRPr sz="1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Aft>
                <a:spcPts val="400"/>
              </a:spcAft>
              <a:defRPr sz="1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Aft>
                <a:spcPts val="400"/>
              </a:spcAft>
              <a:defRPr sz="1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Aft>
                <a:spcPts val="400"/>
              </a:spcAft>
              <a:defRPr sz="1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Aft>
                <a:spcPts val="400"/>
              </a:spcAft>
              <a:defRPr sz="1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400"/>
              </a:spcAft>
              <a:defRPr sz="1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400"/>
              </a:spcAft>
              <a:defRPr sz="1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400"/>
              </a:spcAft>
              <a:defRPr sz="1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400"/>
              </a:spcAft>
              <a:defRPr sz="1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spcAft>
                <a:spcPct val="0"/>
              </a:spcAft>
            </a:pPr>
            <a:fld id="{14431573-7E0A-43F7-B0E7-8C8BB3F0AE55}" type="slidenum">
              <a:rPr lang="en-US" altLang="en-US" sz="1200"/>
              <a:pPr algn="r">
                <a:spcAft>
                  <a:spcPct val="0"/>
                </a:spcAft>
              </a:pPr>
              <a:t>17</a:t>
            </a:fld>
            <a:endParaRPr lang="en-US" altLang="en-US" sz="1200"/>
          </a:p>
        </p:txBody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6567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Aft>
                <a:spcPts val="400"/>
              </a:spcAft>
              <a:defRPr sz="1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Aft>
                <a:spcPts val="400"/>
              </a:spcAft>
              <a:defRPr sz="1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Aft>
                <a:spcPts val="400"/>
              </a:spcAft>
              <a:defRPr sz="1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Aft>
                <a:spcPts val="400"/>
              </a:spcAft>
              <a:defRPr sz="1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Aft>
                <a:spcPts val="400"/>
              </a:spcAft>
              <a:defRPr sz="1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400"/>
              </a:spcAft>
              <a:defRPr sz="1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400"/>
              </a:spcAft>
              <a:defRPr sz="1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400"/>
              </a:spcAft>
              <a:defRPr sz="1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400"/>
              </a:spcAft>
              <a:defRPr sz="1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spcAft>
                <a:spcPct val="0"/>
              </a:spcAft>
            </a:pPr>
            <a:fld id="{14431573-7E0A-43F7-B0E7-8C8BB3F0AE55}" type="slidenum">
              <a:rPr lang="en-US" altLang="en-US" sz="1200"/>
              <a:pPr algn="r">
                <a:spcAft>
                  <a:spcPct val="0"/>
                </a:spcAft>
              </a:pPr>
              <a:t>18</a:t>
            </a:fld>
            <a:endParaRPr lang="en-US" altLang="en-US" sz="1200"/>
          </a:p>
        </p:txBody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8621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1413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7988" cy="4114800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000" i="1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798542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Aft>
                <a:spcPts val="393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1519" indent="-285080" eaLnBrk="0" hangingPunct="0">
              <a:spcAft>
                <a:spcPts val="393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1878" indent="-227441" eaLnBrk="0" hangingPunct="0">
              <a:spcAft>
                <a:spcPts val="393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99875" indent="-227441" eaLnBrk="0" hangingPunct="0">
              <a:spcAft>
                <a:spcPts val="393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6314" indent="-227441" eaLnBrk="0" hangingPunct="0">
              <a:spcAft>
                <a:spcPts val="393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04965" indent="-227441" eaLnBrk="0" fontAlgn="base" hangingPunct="0">
              <a:spcBef>
                <a:spcPct val="0"/>
              </a:spcBef>
              <a:spcAft>
                <a:spcPts val="393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53615" indent="-227441" eaLnBrk="0" fontAlgn="base" hangingPunct="0">
              <a:spcBef>
                <a:spcPct val="0"/>
              </a:spcBef>
              <a:spcAft>
                <a:spcPts val="393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02265" indent="-227441" eaLnBrk="0" fontAlgn="base" hangingPunct="0">
              <a:spcBef>
                <a:spcPct val="0"/>
              </a:spcBef>
              <a:spcAft>
                <a:spcPts val="393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50916" indent="-227441" eaLnBrk="0" fontAlgn="base" hangingPunct="0">
              <a:spcBef>
                <a:spcPct val="0"/>
              </a:spcBef>
              <a:spcAft>
                <a:spcPts val="393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Aft>
                <a:spcPct val="0"/>
              </a:spcAft>
              <a:defRPr/>
            </a:pPr>
            <a:fld id="{0E913E38-5D73-416A-92B7-139CDDD82B6F}" type="slidenum">
              <a:rPr lang="en-US" altLang="en-US" sz="1200"/>
              <a:pPr>
                <a:spcAft>
                  <a:spcPct val="0"/>
                </a:spcAft>
                <a:defRPr/>
              </a:pPr>
              <a:t>2</a:t>
            </a:fld>
            <a:endParaRPr lang="en-US" altLang="en-US" sz="120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5825"/>
          </a:xfrm>
          <a:ln w="12700" cap="flat">
            <a:solidFill>
              <a:schemeClr val="tx1"/>
            </a:solidFill>
          </a:ln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5394" y="4248775"/>
            <a:ext cx="5438568" cy="4895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153" tIns="46077" rIns="92153" bIns="46077"/>
          <a:lstStyle/>
          <a:p>
            <a:pPr eaLnBrk="1" hangingPunct="1">
              <a:lnSpc>
                <a:spcPct val="90000"/>
              </a:lnSpc>
              <a:spcAft>
                <a:spcPct val="0"/>
              </a:spcAft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326301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50988" y="563563"/>
            <a:ext cx="3984625" cy="2987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3771900"/>
            <a:ext cx="5486400" cy="41148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CE3B9E-6574-462E-B6D1-39C8693FFF93}" type="slidenum">
              <a:rPr lang="en-US" altLang="en-US" smtClean="0"/>
              <a:pPr/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916508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50988" y="563563"/>
            <a:ext cx="3984625" cy="2987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3771900"/>
            <a:ext cx="5486400" cy="4114800"/>
          </a:xfrm>
        </p:spPr>
        <p:txBody>
          <a:bodyPr>
            <a:no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CE3B9E-6574-462E-B6D1-39C8693FFF93}" type="slidenum">
              <a:rPr lang="en-US" altLang="en-US" smtClean="0"/>
              <a:pPr/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678463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CE3B9E-6574-462E-B6D1-39C8693FFF93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17829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5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Aft>
                <a:spcPts val="400"/>
              </a:spcAft>
              <a:defRPr sz="1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Aft>
                <a:spcPts val="400"/>
              </a:spcAft>
              <a:defRPr sz="1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Aft>
                <a:spcPts val="400"/>
              </a:spcAft>
              <a:defRPr sz="1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Aft>
                <a:spcPts val="400"/>
              </a:spcAft>
              <a:defRPr sz="1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Aft>
                <a:spcPts val="400"/>
              </a:spcAft>
              <a:defRPr sz="1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400"/>
              </a:spcAft>
              <a:defRPr sz="1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400"/>
              </a:spcAft>
              <a:defRPr sz="1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400"/>
              </a:spcAft>
              <a:defRPr sz="1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400"/>
              </a:spcAft>
              <a:defRPr sz="1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spcAft>
                <a:spcPct val="0"/>
              </a:spcAft>
            </a:pPr>
            <a:fld id="{60620DFA-37A3-4EB9-B746-A6CBF957180F}" type="slidenum">
              <a:rPr lang="en-US" altLang="en-US" sz="1200"/>
              <a:pPr algn="r">
                <a:spcAft>
                  <a:spcPct val="0"/>
                </a:spcAft>
              </a:pPr>
              <a:t>6</a:t>
            </a:fld>
            <a:endParaRPr lang="en-US" altLang="en-US" sz="120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85900" y="471488"/>
            <a:ext cx="3605213" cy="2705100"/>
          </a:xfrm>
          <a:ln cap="flat"/>
        </p:spPr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>
          <a:xfrm>
            <a:off x="685800" y="3347358"/>
            <a:ext cx="5486400" cy="41148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0716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5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Aft>
                <a:spcPts val="400"/>
              </a:spcAft>
              <a:defRPr sz="1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Aft>
                <a:spcPts val="400"/>
              </a:spcAft>
              <a:defRPr sz="1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Aft>
                <a:spcPts val="400"/>
              </a:spcAft>
              <a:defRPr sz="1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Aft>
                <a:spcPts val="400"/>
              </a:spcAft>
              <a:defRPr sz="1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Aft>
                <a:spcPts val="400"/>
              </a:spcAft>
              <a:defRPr sz="1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400"/>
              </a:spcAft>
              <a:defRPr sz="1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400"/>
              </a:spcAft>
              <a:defRPr sz="1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400"/>
              </a:spcAft>
              <a:defRPr sz="1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400"/>
              </a:spcAft>
              <a:defRPr sz="1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spcAft>
                <a:spcPct val="0"/>
              </a:spcAft>
            </a:pPr>
            <a:fld id="{60620DFA-37A3-4EB9-B746-A6CBF957180F}" type="slidenum">
              <a:rPr lang="en-US" altLang="en-US" sz="1200"/>
              <a:pPr algn="r">
                <a:spcAft>
                  <a:spcPct val="0"/>
                </a:spcAft>
              </a:pPr>
              <a:t>7</a:t>
            </a:fld>
            <a:endParaRPr lang="en-US" altLang="en-US" sz="120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600200" y="376238"/>
            <a:ext cx="3919538" cy="2938462"/>
          </a:xfrm>
          <a:ln cap="flat"/>
        </p:spPr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>
          <a:xfrm>
            <a:off x="685799" y="3345982"/>
            <a:ext cx="5825613" cy="5486400"/>
          </a:xfrm>
        </p:spPr>
        <p:txBody>
          <a:bodyPr>
            <a:noAutofit/>
          </a:bodyPr>
          <a:lstStyle/>
          <a:p>
            <a:pPr defTabSz="483265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7689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28750" y="685800"/>
            <a:ext cx="4000500" cy="3000375"/>
          </a:xfrm>
          <a:ln/>
        </p:spPr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>
          <a:xfrm>
            <a:off x="685800" y="3796393"/>
            <a:ext cx="5486400" cy="4114800"/>
          </a:xfrm>
        </p:spPr>
        <p:txBody>
          <a:bodyPr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2905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0638" y="620713"/>
            <a:ext cx="4211637" cy="3159125"/>
          </a:xfrm>
          <a:ln/>
        </p:spPr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>
          <a:xfrm>
            <a:off x="685800" y="3967842"/>
            <a:ext cx="5486400" cy="5176157"/>
          </a:xfrm>
        </p:spPr>
        <p:txBody>
          <a:bodyPr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189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1035050"/>
            <a:ext cx="9144000" cy="4772025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on box / use insert picture /  then use crop tool to position or enlarge in box</a:t>
            </a:r>
          </a:p>
        </p:txBody>
      </p:sp>
      <p:sp>
        <p:nvSpPr>
          <p:cNvPr id="7" name="Rectangle 6"/>
          <p:cNvSpPr/>
          <p:nvPr userDrawn="1"/>
        </p:nvSpPr>
        <p:spPr bwMode="auto">
          <a:xfrm rot="5400000">
            <a:off x="1616430" y="212725"/>
            <a:ext cx="1630362" cy="4884738"/>
          </a:xfrm>
          <a:prstGeom prst="rect">
            <a:avLst/>
          </a:prstGeom>
          <a:solidFill>
            <a:srgbClr val="39B44A"/>
          </a:solidFill>
          <a:ln w="349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00"/>
              </a:solidFill>
              <a:ea typeface="ＭＳ Ｐゴシック" pitchFamily="34" charset="-128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 rot="5400000">
            <a:off x="2022036" y="1432719"/>
            <a:ext cx="819150" cy="4884738"/>
          </a:xfrm>
          <a:prstGeom prst="rect">
            <a:avLst/>
          </a:prstGeom>
          <a:solidFill>
            <a:srgbClr val="007A3E"/>
          </a:solidFill>
          <a:ln w="349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00"/>
              </a:solidFill>
              <a:ea typeface="ＭＳ Ｐゴシック" pitchFamily="34" charset="-128"/>
            </a:endParaRPr>
          </a:p>
        </p:txBody>
      </p:sp>
      <p:sp>
        <p:nvSpPr>
          <p:cNvPr id="9" name="Text Placeholder 2"/>
          <p:cNvSpPr txBox="1">
            <a:spLocks/>
          </p:cNvSpPr>
          <p:nvPr userDrawn="1"/>
        </p:nvSpPr>
        <p:spPr bwMode="auto">
          <a:xfrm>
            <a:off x="476305" y="4558478"/>
            <a:ext cx="4535904" cy="845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None/>
              <a:defRPr sz="1800" b="0" kern="1200">
                <a:solidFill>
                  <a:schemeClr val="bg1"/>
                </a:solidFill>
                <a:latin typeface="Arial" charset="0"/>
                <a:ea typeface="MS PGothic" pitchFamily="34" charset="-128"/>
                <a:cs typeface="Arial"/>
              </a:defRPr>
            </a:lvl1pPr>
            <a:lvl2pPr marL="454025" indent="-223838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Arial"/>
                <a:ea typeface="MS PGothic" pitchFamily="34" charset="-128"/>
                <a:cs typeface="Arial"/>
              </a:defRPr>
            </a:lvl2pPr>
            <a:lvl3pPr marL="684213" indent="-230188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Arial"/>
                <a:ea typeface="MS PGothic" pitchFamily="34" charset="-128"/>
                <a:cs typeface="Arial"/>
              </a:defRPr>
            </a:lvl3pPr>
            <a:lvl4pPr marL="915988" indent="-231775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Arial"/>
                <a:ea typeface="MS PGothic" pitchFamily="34" charset="-128"/>
                <a:cs typeface="Arial"/>
              </a:defRPr>
            </a:lvl4pPr>
            <a:lvl5pPr marL="1146175" indent="-230188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Arial"/>
                <a:ea typeface="MS PGothic" pitchFamily="34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solidFill>
                  <a:srgbClr val="007A3E"/>
                </a:solidFill>
              </a:rPr>
              <a:t>Click to edit master byline</a:t>
            </a:r>
            <a:r>
              <a:rPr lang="en-US" sz="1200" b="1" baseline="0" dirty="0">
                <a:solidFill>
                  <a:srgbClr val="007A3E"/>
                </a:solidFill>
              </a:rPr>
              <a:t> </a:t>
            </a:r>
            <a:r>
              <a:rPr lang="en-US" sz="1200" b="1" dirty="0">
                <a:solidFill>
                  <a:srgbClr val="007A3E"/>
                </a:solidFill>
              </a:rPr>
              <a:t>style</a:t>
            </a:r>
          </a:p>
        </p:txBody>
      </p:sp>
      <p:sp>
        <p:nvSpPr>
          <p:cNvPr id="10242" name="Title Placeholder 1"/>
          <p:cNvSpPr>
            <a:spLocks noGrp="1"/>
          </p:cNvSpPr>
          <p:nvPr>
            <p:ph type="ctrTitle"/>
          </p:nvPr>
        </p:nvSpPr>
        <p:spPr>
          <a:xfrm>
            <a:off x="457199" y="1948201"/>
            <a:ext cx="4535905" cy="1432676"/>
          </a:xfrm>
          <a:prstGeom prst="rect">
            <a:avLst/>
          </a:prstGeom>
        </p:spPr>
        <p:txBody>
          <a:bodyPr anchor="ctr"/>
          <a:lstStyle>
            <a:lvl1pPr>
              <a:lnSpc>
                <a:spcPts val="3300"/>
              </a:lnSpc>
              <a:defRPr sz="3200" b="1" cap="all" baseline="0">
                <a:solidFill>
                  <a:srgbClr val="FFFFFF"/>
                </a:solidFill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43" name="Text Placeholder 2"/>
          <p:cNvSpPr>
            <a:spLocks noGrp="1"/>
          </p:cNvSpPr>
          <p:nvPr>
            <p:ph type="subTitle" idx="1" hasCustomPrompt="1"/>
          </p:nvPr>
        </p:nvSpPr>
        <p:spPr>
          <a:xfrm>
            <a:off x="457200" y="3439578"/>
            <a:ext cx="4535904" cy="845085"/>
          </a:xfrm>
        </p:spPr>
        <p:txBody>
          <a:bodyPr anchor="ctr"/>
          <a:lstStyle>
            <a:lvl1pPr marL="0" indent="0">
              <a:lnSpc>
                <a:spcPts val="2000"/>
              </a:lnSpc>
              <a:buFont typeface="Arial" charset="0"/>
              <a:buNone/>
              <a:defRPr sz="1800" b="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59" t="30410" r="-6860" b="10635"/>
          <a:stretch/>
        </p:blipFill>
        <p:spPr>
          <a:xfrm>
            <a:off x="377825" y="6224587"/>
            <a:ext cx="2876549" cy="5016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752"/>
          <a:stretch/>
        </p:blipFill>
        <p:spPr>
          <a:xfrm>
            <a:off x="6880225" y="5961063"/>
            <a:ext cx="2046288" cy="850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292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 rot="5400000">
            <a:off x="2370137" y="-2397125"/>
            <a:ext cx="4424363" cy="9174163"/>
          </a:xfrm>
          <a:prstGeom prst="rect">
            <a:avLst/>
          </a:prstGeom>
          <a:solidFill>
            <a:srgbClr val="39B44A"/>
          </a:solidFill>
          <a:ln w="349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00"/>
              </a:solidFill>
              <a:ea typeface="ＭＳ Ｐゴシック" pitchFamily="34" charset="-128"/>
            </a:endParaRPr>
          </a:p>
        </p:txBody>
      </p:sp>
      <p:sp>
        <p:nvSpPr>
          <p:cNvPr id="5" name="Rectangle 4"/>
          <p:cNvSpPr/>
          <p:nvPr userDrawn="1"/>
        </p:nvSpPr>
        <p:spPr bwMode="auto">
          <a:xfrm rot="5400000">
            <a:off x="3878262" y="519113"/>
            <a:ext cx="1404937" cy="9170988"/>
          </a:xfrm>
          <a:prstGeom prst="rect">
            <a:avLst/>
          </a:prstGeom>
          <a:solidFill>
            <a:srgbClr val="007A3E"/>
          </a:solidFill>
          <a:ln w="349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00"/>
              </a:solidFill>
              <a:ea typeface="ＭＳ Ｐゴシック" pitchFamily="34" charset="-128"/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subTitle" idx="1" hasCustomPrompt="1"/>
          </p:nvPr>
        </p:nvSpPr>
        <p:spPr>
          <a:xfrm>
            <a:off x="457200" y="4402138"/>
            <a:ext cx="7696200" cy="1404938"/>
          </a:xfrm>
        </p:spPr>
        <p:txBody>
          <a:bodyPr anchor="ctr"/>
          <a:lstStyle>
            <a:lvl1pPr marL="0" indent="0">
              <a:lnSpc>
                <a:spcPts val="2200"/>
              </a:lnSpc>
              <a:buFont typeface="Arial" charset="0"/>
              <a:buNone/>
              <a:defRPr sz="2000" b="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ctrTitle"/>
          </p:nvPr>
        </p:nvSpPr>
        <p:spPr>
          <a:xfrm>
            <a:off x="452439" y="2979738"/>
            <a:ext cx="8716962" cy="957264"/>
          </a:xfrm>
          <a:prstGeom prst="rect">
            <a:avLst/>
          </a:prstGeom>
        </p:spPr>
        <p:txBody>
          <a:bodyPr anchor="b"/>
          <a:lstStyle>
            <a:lvl1pPr>
              <a:lnSpc>
                <a:spcPts val="4000"/>
              </a:lnSpc>
              <a:defRPr sz="3800" b="1" cap="all" baseline="0">
                <a:solidFill>
                  <a:srgbClr val="FFFFFF"/>
                </a:solidFill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8C01F01-A601-4FE5-8E71-6675F782C625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626225"/>
            <a:ext cx="701198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999999"/>
                </a:solidFill>
                <a:latin typeface="Arial Narrow" pitchFamily="-84" charset="0"/>
                <a:ea typeface="MS PGothic" pitchFamily="34" charset="-128"/>
              </a:defRPr>
            </a:lvl1pPr>
          </a:lstStyle>
          <a:p>
            <a:r>
              <a:rPr lang="en-US" altLang="en-US"/>
              <a:t>Use and distribution limited solely to authorized personnel. © 2022  Cigna  Some content provided under license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03578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 rot="5400000">
            <a:off x="2167731" y="-1189831"/>
            <a:ext cx="4795838" cy="9156700"/>
          </a:xfrm>
          <a:prstGeom prst="rect">
            <a:avLst/>
          </a:prstGeom>
          <a:solidFill>
            <a:srgbClr val="39B44A"/>
          </a:solidFill>
          <a:ln w="349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00"/>
              </a:solidFill>
              <a:ea typeface="ＭＳ Ｐゴシック" pitchFamily="34" charset="-128"/>
            </a:endParaRPr>
          </a:p>
        </p:txBody>
      </p:sp>
      <p:sp>
        <p:nvSpPr>
          <p:cNvPr id="12" name="Rectangle 11"/>
          <p:cNvSpPr/>
          <p:nvPr userDrawn="1"/>
        </p:nvSpPr>
        <p:spPr bwMode="auto">
          <a:xfrm rot="5400000">
            <a:off x="3913187" y="565150"/>
            <a:ext cx="1300163" cy="9161463"/>
          </a:xfrm>
          <a:prstGeom prst="rect">
            <a:avLst/>
          </a:prstGeom>
          <a:solidFill>
            <a:srgbClr val="007A3E"/>
          </a:solidFill>
          <a:ln w="349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00"/>
              </a:solidFill>
              <a:ea typeface="ＭＳ Ｐゴシック" pitchFamily="34" charset="-128"/>
            </a:endParaRPr>
          </a:p>
        </p:txBody>
      </p:sp>
      <p:sp>
        <p:nvSpPr>
          <p:cNvPr id="37" name="Rectangle 1027"/>
          <p:cNvSpPr>
            <a:spLocks noGrp="1" noChangeArrowheads="1"/>
          </p:cNvSpPr>
          <p:nvPr>
            <p:ph type="body" idx="4294967295"/>
          </p:nvPr>
        </p:nvSpPr>
        <p:spPr>
          <a:xfrm>
            <a:off x="858099" y="1684597"/>
            <a:ext cx="4557712" cy="2189162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en-US" dirty="0"/>
              <a:t>Text 18 </a:t>
            </a:r>
            <a:r>
              <a:rPr lang="en-US" altLang="en-US" dirty="0" err="1"/>
              <a:t>pt</a:t>
            </a:r>
            <a:endParaRPr lang="en-US" altLang="en-US" dirty="0"/>
          </a:p>
          <a:p>
            <a:r>
              <a:rPr lang="en-US" altLang="en-US" dirty="0"/>
              <a:t>Text 18 </a:t>
            </a:r>
            <a:r>
              <a:rPr lang="en-US" altLang="en-US" dirty="0" err="1"/>
              <a:t>pt</a:t>
            </a:r>
            <a:endParaRPr lang="en-US" altLang="en-US" dirty="0"/>
          </a:p>
          <a:p>
            <a:r>
              <a:rPr lang="en-US" altLang="en-US" dirty="0"/>
              <a:t>Text 18 </a:t>
            </a:r>
            <a:r>
              <a:rPr lang="en-US" altLang="en-US" dirty="0" err="1"/>
              <a:t>pt</a:t>
            </a:r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</p:txBody>
      </p:sp>
      <p:sp>
        <p:nvSpPr>
          <p:cNvPr id="41" name="Title 1"/>
          <p:cNvSpPr>
            <a:spLocks noGrp="1"/>
          </p:cNvSpPr>
          <p:nvPr>
            <p:ph type="title" hasCustomPrompt="1"/>
          </p:nvPr>
        </p:nvSpPr>
        <p:spPr>
          <a:xfrm>
            <a:off x="458788" y="274638"/>
            <a:ext cx="8229600" cy="1143000"/>
          </a:xfrm>
        </p:spPr>
        <p:txBody>
          <a:bodyPr tIns="91440"/>
          <a:lstStyle>
            <a:lvl1pPr>
              <a:defRPr sz="2000">
                <a:solidFill>
                  <a:srgbClr val="007A3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57FFD1-DE11-4625-8E22-8C21ED52E6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4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626225"/>
            <a:ext cx="701198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999999"/>
                </a:solidFill>
                <a:latin typeface="Arial Narrow" pitchFamily="-84" charset="0"/>
                <a:ea typeface="MS PGothic" pitchFamily="34" charset="-128"/>
              </a:defRPr>
            </a:lvl1pPr>
          </a:lstStyle>
          <a:p>
            <a:r>
              <a:rPr lang="en-US" altLang="en-US"/>
              <a:t>Use and distribution limited solely to authorized personnel. © 2022  Cigna  Some content provided under license</a:t>
            </a:r>
            <a:endParaRPr lang="en-US" alt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752"/>
          <a:stretch/>
        </p:blipFill>
        <p:spPr>
          <a:xfrm>
            <a:off x="6880225" y="5961063"/>
            <a:ext cx="2046288" cy="850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990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 rot="5400000">
            <a:off x="2167731" y="-1189831"/>
            <a:ext cx="4795838" cy="9156700"/>
          </a:xfrm>
          <a:prstGeom prst="rect">
            <a:avLst/>
          </a:prstGeom>
          <a:solidFill>
            <a:srgbClr val="007A3E"/>
          </a:solidFill>
          <a:ln w="349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00"/>
              </a:solidFill>
              <a:ea typeface="ＭＳ Ｐゴシック" pitchFamily="34" charset="-128"/>
            </a:endParaRPr>
          </a:p>
        </p:txBody>
      </p:sp>
      <p:sp>
        <p:nvSpPr>
          <p:cNvPr id="12" name="Rectangle 11"/>
          <p:cNvSpPr/>
          <p:nvPr userDrawn="1"/>
        </p:nvSpPr>
        <p:spPr bwMode="auto">
          <a:xfrm rot="5400000">
            <a:off x="3913187" y="565150"/>
            <a:ext cx="1300163" cy="9161463"/>
          </a:xfrm>
          <a:prstGeom prst="rect">
            <a:avLst/>
          </a:prstGeom>
          <a:solidFill>
            <a:srgbClr val="39B44A"/>
          </a:solidFill>
          <a:ln w="349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00"/>
              </a:solidFill>
              <a:ea typeface="ＭＳ Ｐゴシック" pitchFamily="34" charset="-128"/>
            </a:endParaRPr>
          </a:p>
        </p:txBody>
      </p:sp>
      <p:sp>
        <p:nvSpPr>
          <p:cNvPr id="37" name="Rectangle 1027"/>
          <p:cNvSpPr>
            <a:spLocks noGrp="1" noChangeArrowheads="1"/>
          </p:cNvSpPr>
          <p:nvPr>
            <p:ph type="body" idx="4294967295"/>
          </p:nvPr>
        </p:nvSpPr>
        <p:spPr>
          <a:xfrm>
            <a:off x="858099" y="1684597"/>
            <a:ext cx="4557712" cy="2189162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en-US" dirty="0"/>
              <a:t>Text 18 </a:t>
            </a:r>
            <a:r>
              <a:rPr lang="en-US" altLang="en-US" dirty="0" err="1"/>
              <a:t>pt</a:t>
            </a:r>
            <a:endParaRPr lang="en-US" altLang="en-US" dirty="0"/>
          </a:p>
          <a:p>
            <a:r>
              <a:rPr lang="en-US" altLang="en-US" dirty="0"/>
              <a:t>Text 18 </a:t>
            </a:r>
            <a:r>
              <a:rPr lang="en-US" altLang="en-US" dirty="0" err="1"/>
              <a:t>pt</a:t>
            </a:r>
            <a:endParaRPr lang="en-US" altLang="en-US" dirty="0"/>
          </a:p>
          <a:p>
            <a:r>
              <a:rPr lang="en-US" altLang="en-US" dirty="0"/>
              <a:t>Text 18 </a:t>
            </a:r>
            <a:r>
              <a:rPr lang="en-US" altLang="en-US" dirty="0" err="1"/>
              <a:t>pt</a:t>
            </a:r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</p:txBody>
      </p:sp>
      <p:sp>
        <p:nvSpPr>
          <p:cNvPr id="41" name="Title 1"/>
          <p:cNvSpPr>
            <a:spLocks noGrp="1"/>
          </p:cNvSpPr>
          <p:nvPr>
            <p:ph type="title" hasCustomPrompt="1"/>
          </p:nvPr>
        </p:nvSpPr>
        <p:spPr>
          <a:xfrm>
            <a:off x="458788" y="274638"/>
            <a:ext cx="8229600" cy="1143000"/>
          </a:xfrm>
        </p:spPr>
        <p:txBody>
          <a:bodyPr tIns="91440"/>
          <a:lstStyle>
            <a:lvl1pPr>
              <a:defRPr sz="2000">
                <a:solidFill>
                  <a:srgbClr val="007A3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57FFD1-DE11-4625-8E22-8C21ED52E6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4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626225"/>
            <a:ext cx="701198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999999"/>
                </a:solidFill>
                <a:latin typeface="Arial Narrow" pitchFamily="-84" charset="0"/>
                <a:ea typeface="MS PGothic" pitchFamily="34" charset="-128"/>
              </a:defRPr>
            </a:lvl1pPr>
          </a:lstStyle>
          <a:p>
            <a:r>
              <a:rPr lang="en-US" altLang="en-US"/>
              <a:t>Use and distribution limited solely to authorized personnel. © 2022  Cigna  Some content provided under license</a:t>
            </a:r>
            <a:endParaRPr lang="en-US" alt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752"/>
          <a:stretch/>
        </p:blipFill>
        <p:spPr>
          <a:xfrm>
            <a:off x="6880225" y="5961063"/>
            <a:ext cx="2046288" cy="850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206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/>
          </p:cNvSpPr>
          <p:nvPr/>
        </p:nvSpPr>
        <p:spPr bwMode="auto">
          <a:xfrm>
            <a:off x="-12700" y="6622459"/>
            <a:ext cx="7011988" cy="228600"/>
          </a:xfrm>
          <a:prstGeom prst="rect">
            <a:avLst/>
          </a:prstGeom>
          <a:noFill/>
          <a:ln>
            <a:noFill/>
          </a:ln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eaLnBrk="1" hangingPunct="1">
              <a:defRPr/>
            </a:pPr>
            <a:r>
              <a:rPr lang="en-US" altLang="en-US" sz="800" dirty="0">
                <a:solidFill>
                  <a:srgbClr val="999999"/>
                </a:solidFill>
                <a:latin typeface="Arial Narrow" pitchFamily="-111" charset="0"/>
              </a:rPr>
              <a:t>Use and distribution limited solely to authorized personnel. © 2022 Cigna  Some content provided under license.</a:t>
            </a:r>
          </a:p>
          <a:p>
            <a:pPr eaLnBrk="1" hangingPunct="1">
              <a:defRPr/>
            </a:pPr>
            <a:r>
              <a:rPr lang="en-US" altLang="en-US" sz="800" dirty="0">
                <a:solidFill>
                  <a:srgbClr val="999999"/>
                </a:solidFill>
                <a:latin typeface="Arial Narrow" pitchFamily="-111" charset="0"/>
              </a:rPr>
              <a:t> </a:t>
            </a:r>
          </a:p>
        </p:txBody>
      </p:sp>
      <p:sp>
        <p:nvSpPr>
          <p:cNvPr id="11" name="Rectangle 10"/>
          <p:cNvSpPr/>
          <p:nvPr userDrawn="1"/>
        </p:nvSpPr>
        <p:spPr bwMode="auto">
          <a:xfrm rot="5400000">
            <a:off x="2167731" y="-1189831"/>
            <a:ext cx="4795838" cy="9156700"/>
          </a:xfrm>
          <a:prstGeom prst="rect">
            <a:avLst/>
          </a:prstGeom>
          <a:solidFill>
            <a:srgbClr val="39B44A"/>
          </a:solidFill>
          <a:ln w="349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00"/>
              </a:solidFill>
              <a:ea typeface="ＭＳ Ｐゴシック" pitchFamily="34" charset="-128"/>
            </a:endParaRPr>
          </a:p>
        </p:txBody>
      </p:sp>
      <p:sp>
        <p:nvSpPr>
          <p:cNvPr id="37" name="Rectangle 1027"/>
          <p:cNvSpPr>
            <a:spLocks noGrp="1" noChangeArrowheads="1"/>
          </p:cNvSpPr>
          <p:nvPr>
            <p:ph type="body" idx="4294967295"/>
          </p:nvPr>
        </p:nvSpPr>
        <p:spPr>
          <a:xfrm>
            <a:off x="858099" y="1684597"/>
            <a:ext cx="4557712" cy="2189162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en-US" dirty="0"/>
              <a:t>Text 18 </a:t>
            </a:r>
            <a:r>
              <a:rPr lang="en-US" altLang="en-US" dirty="0" err="1"/>
              <a:t>pt</a:t>
            </a:r>
            <a:endParaRPr lang="en-US" altLang="en-US" dirty="0"/>
          </a:p>
          <a:p>
            <a:r>
              <a:rPr lang="en-US" altLang="en-US" dirty="0"/>
              <a:t>Text 18 </a:t>
            </a:r>
            <a:r>
              <a:rPr lang="en-US" altLang="en-US" dirty="0" err="1"/>
              <a:t>pt</a:t>
            </a:r>
            <a:endParaRPr lang="en-US" altLang="en-US" dirty="0"/>
          </a:p>
          <a:p>
            <a:r>
              <a:rPr lang="en-US" altLang="en-US" dirty="0"/>
              <a:t>Text 18 </a:t>
            </a:r>
            <a:r>
              <a:rPr lang="en-US" altLang="en-US" dirty="0" err="1"/>
              <a:t>pt</a:t>
            </a:r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</p:txBody>
      </p:sp>
      <p:sp>
        <p:nvSpPr>
          <p:cNvPr id="41" name="Title 1"/>
          <p:cNvSpPr>
            <a:spLocks noGrp="1"/>
          </p:cNvSpPr>
          <p:nvPr>
            <p:ph type="title" hasCustomPrompt="1"/>
          </p:nvPr>
        </p:nvSpPr>
        <p:spPr>
          <a:xfrm>
            <a:off x="458788" y="274638"/>
            <a:ext cx="8229600" cy="1143000"/>
          </a:xfrm>
        </p:spPr>
        <p:txBody>
          <a:bodyPr tIns="91440"/>
          <a:lstStyle>
            <a:lvl1pPr>
              <a:defRPr sz="2000">
                <a:solidFill>
                  <a:srgbClr val="007A3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57FFD1-DE11-4625-8E22-8C21ED52E6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752"/>
          <a:stretch/>
        </p:blipFill>
        <p:spPr>
          <a:xfrm>
            <a:off x="6880225" y="5961063"/>
            <a:ext cx="2046288" cy="850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206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230188" indent="-230188">
              <a:buClr>
                <a:schemeClr val="tx1"/>
              </a:buClr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52438" y="274638"/>
            <a:ext cx="8229600" cy="646112"/>
          </a:xfrm>
        </p:spPr>
        <p:txBody>
          <a:bodyPr/>
          <a:lstStyle>
            <a:lvl1pPr>
              <a:defRPr sz="2000" cap="none">
                <a:solidFill>
                  <a:srgbClr val="007A3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EC0547-4173-4FD2-B3AD-CE0209F6F09F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626225"/>
            <a:ext cx="701198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999999"/>
                </a:solidFill>
                <a:latin typeface="Arial Narrow" pitchFamily="-84" charset="0"/>
                <a:ea typeface="MS PGothic" pitchFamily="34" charset="-128"/>
              </a:defRPr>
            </a:lvl1pPr>
          </a:lstStyle>
          <a:p>
            <a:r>
              <a:rPr lang="en-US" altLang="en-US"/>
              <a:t>Use and distribution limited solely to authorized personnel. © 2022  Cigna  Some content provided under license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93824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52438" y="274638"/>
            <a:ext cx="8229600" cy="646112"/>
          </a:xfrm>
        </p:spPr>
        <p:txBody>
          <a:bodyPr/>
          <a:lstStyle>
            <a:lvl1pPr>
              <a:defRPr sz="2000" cap="none">
                <a:solidFill>
                  <a:srgbClr val="007A3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C9F2F1-5B60-4828-8D48-CC3CA0267DF1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626225"/>
            <a:ext cx="701198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999999"/>
                </a:solidFill>
                <a:latin typeface="Arial Narrow" pitchFamily="-84" charset="0"/>
                <a:ea typeface="MS PGothic" pitchFamily="34" charset="-128"/>
              </a:defRPr>
            </a:lvl1pPr>
          </a:lstStyle>
          <a:p>
            <a:r>
              <a:rPr lang="en-US" altLang="en-US"/>
              <a:t>Use and distribution limited solely to authorized personnel. © 2022  Cigna  Some content provided under license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44896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10E1DF-8D3F-4AD8-AE6B-6D4EC949FB9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626225"/>
            <a:ext cx="701198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999999"/>
                </a:solidFill>
                <a:latin typeface="Arial Narrow" pitchFamily="-84" charset="0"/>
                <a:ea typeface="MS PGothic" pitchFamily="34" charset="-128"/>
              </a:defRPr>
            </a:lvl1pPr>
          </a:lstStyle>
          <a:p>
            <a:r>
              <a:rPr lang="en-US" altLang="en-US"/>
              <a:t>Use and distribution limited solely to authorized personnel. © 2022  Cigna  Some content provided under license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14907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 16 </a:t>
            </a:r>
            <a:r>
              <a:rPr lang="en-US" altLang="en-US" dirty="0" err="1"/>
              <a:t>pt</a:t>
            </a:r>
            <a:endParaRPr lang="en-US" altLang="en-US" dirty="0"/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7010400" y="6629400"/>
            <a:ext cx="21336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999999"/>
                </a:solidFill>
              </a:defRPr>
            </a:lvl1pPr>
          </a:lstStyle>
          <a:p>
            <a:fld id="{B96EB2AE-DF96-457D-9F43-958D79343F7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626225"/>
            <a:ext cx="701198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999999"/>
                </a:solidFill>
                <a:latin typeface="Arial Narrow" pitchFamily="-84" charset="0"/>
                <a:ea typeface="MS PGothic" pitchFamily="34" charset="-128"/>
              </a:defRPr>
            </a:lvl1pPr>
          </a:lstStyle>
          <a:p>
            <a:r>
              <a:rPr lang="en-US" altLang="en-US" dirty="0"/>
              <a:t>Use and distribution limited solely to authorized personnel. © 2022  Cigna  Some content provided under license</a:t>
            </a:r>
          </a:p>
        </p:txBody>
      </p:sp>
      <p:sp>
        <p:nvSpPr>
          <p:cNvPr id="1029" name="Title Placeholder 26"/>
          <p:cNvSpPr>
            <a:spLocks noGrp="1"/>
          </p:cNvSpPr>
          <p:nvPr>
            <p:ph type="title"/>
          </p:nvPr>
        </p:nvSpPr>
        <p:spPr bwMode="auto">
          <a:xfrm>
            <a:off x="457200" y="273050"/>
            <a:ext cx="8229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752"/>
          <a:stretch/>
        </p:blipFill>
        <p:spPr>
          <a:xfrm>
            <a:off x="6880225" y="5961063"/>
            <a:ext cx="2046288" cy="85089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65" r:id="rId1"/>
    <p:sldLayoutId id="2147484366" r:id="rId2"/>
    <p:sldLayoutId id="2147484367" r:id="rId3"/>
    <p:sldLayoutId id="2147484368" r:id="rId4"/>
    <p:sldLayoutId id="2147484369" r:id="rId5"/>
    <p:sldLayoutId id="2147484362" r:id="rId6"/>
    <p:sldLayoutId id="2147484363" r:id="rId7"/>
    <p:sldLayoutId id="2147484361" r:id="rId8"/>
  </p:sldLayoutIdLst>
  <p:hf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000" b="1" kern="1200">
          <a:solidFill>
            <a:srgbClr val="007A3E"/>
          </a:solidFill>
          <a:latin typeface="Arial"/>
          <a:ea typeface="MS PGothic" pitchFamily="34" charset="-128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595959"/>
          </a:solidFill>
          <a:latin typeface="Arial" charset="0"/>
          <a:ea typeface="MS PGothic" pitchFamily="34" charset="-128"/>
          <a:cs typeface="Arial" pitchFamily="34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595959"/>
          </a:solidFill>
          <a:latin typeface="Arial" charset="0"/>
          <a:ea typeface="MS PGothic" pitchFamily="34" charset="-128"/>
          <a:cs typeface="Arial" pitchFamily="34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595959"/>
          </a:solidFill>
          <a:latin typeface="Arial" charset="0"/>
          <a:ea typeface="MS PGothic" pitchFamily="34" charset="-128"/>
          <a:cs typeface="Arial" pitchFamily="34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595959"/>
          </a:solidFill>
          <a:latin typeface="Arial" charset="0"/>
          <a:ea typeface="MS PGothic" pitchFamily="34" charset="-128"/>
          <a:cs typeface="Arial" pitchFamily="34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4F56AB"/>
          </a:solidFill>
          <a:latin typeface="Arial" charset="0"/>
          <a:ea typeface="ＭＳ Ｐゴシック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4F56AB"/>
          </a:solidFill>
          <a:latin typeface="Arial" charset="0"/>
          <a:ea typeface="ＭＳ Ｐゴシック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4F56AB"/>
          </a:solidFill>
          <a:latin typeface="Arial" charset="0"/>
          <a:ea typeface="ＭＳ Ｐゴシック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4F56AB"/>
          </a:solidFill>
          <a:latin typeface="Arial" charset="0"/>
          <a:ea typeface="ＭＳ Ｐゴシック" charset="-128"/>
        </a:defRPr>
      </a:lvl9pPr>
    </p:titleStyle>
    <p:bodyStyle>
      <a:lvl1pPr marL="230188" indent="-230188" algn="l" defTabSz="457200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•"/>
        <a:defRPr sz="1800" kern="1200">
          <a:solidFill>
            <a:schemeClr val="tx1"/>
          </a:solidFill>
          <a:latin typeface="Arial"/>
          <a:ea typeface="MS PGothic" pitchFamily="34" charset="-128"/>
          <a:cs typeface="Arial"/>
        </a:defRPr>
      </a:lvl1pPr>
      <a:lvl2pPr marL="454025" indent="-223838" algn="l" defTabSz="457200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–"/>
        <a:defRPr sz="1800" kern="1200">
          <a:solidFill>
            <a:schemeClr val="tx1"/>
          </a:solidFill>
          <a:latin typeface="Arial"/>
          <a:ea typeface="MS PGothic" pitchFamily="34" charset="-128"/>
          <a:cs typeface="Arial"/>
        </a:defRPr>
      </a:lvl2pPr>
      <a:lvl3pPr marL="684213" indent="-230188" algn="l" defTabSz="457200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–"/>
        <a:defRPr sz="1800" kern="1200">
          <a:solidFill>
            <a:schemeClr val="tx1"/>
          </a:solidFill>
          <a:latin typeface="Arial"/>
          <a:ea typeface="MS PGothic" pitchFamily="34" charset="-128"/>
          <a:cs typeface="Arial"/>
        </a:defRPr>
      </a:lvl3pPr>
      <a:lvl4pPr marL="915988" indent="-231775" algn="l" defTabSz="457200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–"/>
        <a:defRPr sz="1800" kern="1200">
          <a:solidFill>
            <a:schemeClr val="tx1"/>
          </a:solidFill>
          <a:latin typeface="Arial"/>
          <a:ea typeface="MS PGothic" pitchFamily="34" charset="-128"/>
          <a:cs typeface="Arial"/>
        </a:defRPr>
      </a:lvl4pPr>
      <a:lvl5pPr marL="1146175" indent="-230188" algn="l" defTabSz="457200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–"/>
        <a:defRPr sz="1800" kern="1200">
          <a:solidFill>
            <a:schemeClr val="tx1"/>
          </a:solidFill>
          <a:latin typeface="Arial"/>
          <a:ea typeface="MS PGothic" pitchFamily="34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hbr.org/2020/03/what-job-crafting-looks-like" TargetMode="External"/><Relationship Id="rId13" Type="http://schemas.openxmlformats.org/officeDocument/2006/relationships/hyperlink" Target="https://www.nytimes.com/2021/04/19/well/mind/covid-mental-health-languishing.html" TargetMode="External"/><Relationship Id="rId3" Type="http://schemas.openxmlformats.org/officeDocument/2006/relationships/hyperlink" Target="https://dictionary.apa.org/flourishing" TargetMode="External"/><Relationship Id="rId7" Type="http://schemas.openxmlformats.org/officeDocument/2006/relationships/hyperlink" Target="https://health.clevelandclinic.org/why-giving-is-good-for-your-health/" TargetMode="External"/><Relationship Id="rId12" Type="http://schemas.openxmlformats.org/officeDocument/2006/relationships/hyperlink" Target="https://www.verywellmind.com/the-dangers-of-bottling-up-our-emotions-5207825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www.today.com/health/do-you-want-feel-happier-here-s-what-foods-eat-t239008" TargetMode="External"/><Relationship Id="rId11" Type="http://schemas.openxmlformats.org/officeDocument/2006/relationships/hyperlink" Target="https://doi.org/10.1371/journal.pone.0244809" TargetMode="External"/><Relationship Id="rId5" Type="http://schemas.openxmlformats.org/officeDocument/2006/relationships/hyperlink" Target="https://positivepsychology.com/flourishing/" TargetMode="External"/><Relationship Id="rId10" Type="http://schemas.openxmlformats.org/officeDocument/2006/relationships/hyperlink" Target="https://psychcentral.com/depression/what-is-languishing" TargetMode="External"/><Relationship Id="rId4" Type="http://schemas.openxmlformats.org/officeDocument/2006/relationships/hyperlink" Target="https://www.apa.org/news/podcasts/speaking-of-psychology/meditation" TargetMode="External"/><Relationship Id="rId9" Type="http://schemas.openxmlformats.org/officeDocument/2006/relationships/hyperlink" Target="https://www.healthline.com/health/benefits-of-gratitude-practice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entalhealth.gov/basics/what-is-mental-health" TargetMode="External"/><Relationship Id="rId13" Type="http://schemas.openxmlformats.org/officeDocument/2006/relationships/hyperlink" Target="https://www.wbur.org/hereandnow/2021/05/04/languishing-pandemic-mental-health" TargetMode="External"/><Relationship Id="rId3" Type="http://schemas.openxmlformats.org/officeDocument/2006/relationships/hyperlink" Target="https://www.healthline.com/health/fitness/fit-it-in-mini-workouts" TargetMode="External"/><Relationship Id="rId7" Type="http://schemas.openxmlformats.org/officeDocument/2006/relationships/hyperlink" Target="https://www.nytimes.com/2022/02/13/opinion/culture/pandemic-languishing-behavioral-activation.html" TargetMode="External"/><Relationship Id="rId12" Type="http://schemas.openxmlformats.org/officeDocument/2006/relationships/hyperlink" Target="https://www.apa.org/monitor/2020/04/nurtured-nature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www.coursera.org/learn/the-science-of-well-being" TargetMode="External"/><Relationship Id="rId11" Type="http://schemas.openxmlformats.org/officeDocument/2006/relationships/hyperlink" Target="https://www.healthline.com/health/sleep-deprivation/effects-on-body" TargetMode="External"/><Relationship Id="rId5" Type="http://schemas.openxmlformats.org/officeDocument/2006/relationships/hyperlink" Target="https://www.nytimes.com/2021/05/12/well/move/exercise-mental-health-flourishing.html" TargetMode="External"/><Relationship Id="rId10" Type="http://schemas.openxmlformats.org/officeDocument/2006/relationships/hyperlink" Target="https://www.medicalnewstoday.com/articles/behavioral-activation" TargetMode="External"/><Relationship Id="rId4" Type="http://schemas.openxmlformats.org/officeDocument/2006/relationships/hyperlink" Target="https://www.npr.org/sections/health-shots/2019/07/26/744267015/want-to-feel-happier-today-try-talking-to-a-stranger" TargetMode="External"/><Relationship Id="rId9" Type="http://schemas.openxmlformats.org/officeDocument/2006/relationships/hyperlink" Target="https://hfh.fas.harvard.edu/files/pik/files/activitiesforflourishing_jppw.pdf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1509"/>
          <a:stretch/>
        </p:blipFill>
        <p:spPr>
          <a:xfrm>
            <a:off x="3505546" y="1035050"/>
            <a:ext cx="5638454" cy="476877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955"/>
          <a:stretch/>
        </p:blipFill>
        <p:spPr>
          <a:xfrm flipH="1">
            <a:off x="-10761" y="1035050"/>
            <a:ext cx="3516305" cy="476877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auto">
          <a:xfrm rot="5400000">
            <a:off x="1567040" y="262115"/>
            <a:ext cx="1630362" cy="4785957"/>
          </a:xfrm>
          <a:prstGeom prst="rect">
            <a:avLst/>
          </a:prstGeom>
          <a:solidFill>
            <a:srgbClr val="39B44A"/>
          </a:solidFill>
          <a:ln w="349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00"/>
              </a:solidFill>
              <a:ea typeface="ＭＳ Ｐゴシック" pitchFamily="34" charset="-128"/>
            </a:endParaRPr>
          </a:p>
        </p:txBody>
      </p:sp>
      <p:sp>
        <p:nvSpPr>
          <p:cNvPr id="10" name="Rectangle 9"/>
          <p:cNvSpPr/>
          <p:nvPr/>
        </p:nvSpPr>
        <p:spPr bwMode="auto">
          <a:xfrm rot="5400000">
            <a:off x="1972646" y="1482109"/>
            <a:ext cx="819150" cy="4785957"/>
          </a:xfrm>
          <a:prstGeom prst="rect">
            <a:avLst/>
          </a:prstGeom>
          <a:solidFill>
            <a:srgbClr val="007A3E"/>
          </a:solidFill>
          <a:ln w="349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00"/>
              </a:solidFill>
              <a:ea typeface="ＭＳ Ｐゴシック" pitchFamily="34" charset="-128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397637" y="1759020"/>
            <a:ext cx="4535905" cy="1432676"/>
          </a:xfrm>
        </p:spPr>
        <p:txBody>
          <a:bodyPr anchor="b" anchorCtr="0"/>
          <a:lstStyle/>
          <a:p>
            <a:r>
              <a:rPr lang="en-US" dirty="0"/>
              <a:t>FINDING YOUR WAY TO FLOURISHING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Beating the “Blahs”</a:t>
            </a:r>
          </a:p>
        </p:txBody>
      </p:sp>
      <p:sp>
        <p:nvSpPr>
          <p:cNvPr id="11" name="Text Placeholder 2"/>
          <p:cNvSpPr txBox="1">
            <a:spLocks/>
          </p:cNvSpPr>
          <p:nvPr/>
        </p:nvSpPr>
        <p:spPr bwMode="auto">
          <a:xfrm>
            <a:off x="383018" y="4558479"/>
            <a:ext cx="3210002" cy="1096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ts val="15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en-US" altLang="en-US" sz="1200" b="1" dirty="0">
                <a:solidFill>
                  <a:schemeClr val="bg1"/>
                </a:solidFill>
                <a:ea typeface="ＭＳ Ｐゴシック" pitchFamily="34" charset="-128"/>
              </a:rPr>
              <a:t>Presented by </a:t>
            </a:r>
            <a:br>
              <a:rPr lang="en-US" altLang="en-US" sz="1200" b="1" dirty="0">
                <a:solidFill>
                  <a:schemeClr val="bg1"/>
                </a:solidFill>
                <a:ea typeface="ＭＳ Ｐゴシック" pitchFamily="34" charset="-128"/>
              </a:rPr>
            </a:br>
            <a:r>
              <a:rPr lang="en-US" altLang="en-US" sz="1200" b="1" dirty="0">
                <a:solidFill>
                  <a:schemeClr val="bg1"/>
                </a:solidFill>
                <a:ea typeface="ＭＳ Ｐゴシック" pitchFamily="34" charset="-128"/>
              </a:rPr>
              <a:t>Your Employee Assistance Program</a:t>
            </a:r>
          </a:p>
        </p:txBody>
      </p:sp>
    </p:spTree>
    <p:extLst>
      <p:ext uri="{BB962C8B-B14F-4D97-AF65-F5344CB8AC3E}">
        <p14:creationId xmlns:p14="http://schemas.microsoft.com/office/powerpoint/2010/main" val="2564779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0E1DF-8D3F-4AD8-AE6B-6D4EC949FB90}" type="slidenum">
              <a:rPr lang="en-US" altLang="en-US" smtClean="0"/>
              <a:pPr/>
              <a:t>10</a:t>
            </a:fld>
            <a:endParaRPr lang="en-US" altLang="en-US"/>
          </a:p>
        </p:txBody>
      </p:sp>
      <p:sp>
        <p:nvSpPr>
          <p:cNvPr id="12292" name="Rectangle 1027"/>
          <p:cNvSpPr>
            <a:spLocks noGrp="1" noChangeArrowheads="1"/>
          </p:cNvSpPr>
          <p:nvPr>
            <p:ph type="body" idx="4294967295"/>
          </p:nvPr>
        </p:nvSpPr>
        <p:spPr>
          <a:xfrm>
            <a:off x="3839633" y="1886744"/>
            <a:ext cx="6341533" cy="2133600"/>
          </a:xfrm>
        </p:spPr>
        <p:txBody>
          <a:bodyPr/>
          <a:lstStyle/>
          <a:p>
            <a:pPr eaLnBrk="1" hangingPunct="1">
              <a:buClr>
                <a:schemeClr val="bg1"/>
              </a:buClr>
            </a:pPr>
            <a:r>
              <a:rPr lang="en-US" altLang="en-US" dirty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Practice gratitude</a:t>
            </a:r>
          </a:p>
          <a:p>
            <a:pPr eaLnBrk="1" hangingPunct="1">
              <a:buClr>
                <a:schemeClr val="bg1"/>
              </a:buClr>
            </a:pPr>
            <a:r>
              <a:rPr lang="en-US" altLang="en-US" dirty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Savor, celebrate small moments </a:t>
            </a:r>
          </a:p>
          <a:p>
            <a:pPr eaLnBrk="1" hangingPunct="1">
              <a:buClr>
                <a:schemeClr val="bg1"/>
              </a:buClr>
            </a:pPr>
            <a:r>
              <a:rPr lang="en-US" altLang="en-US" dirty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Be kind to others</a:t>
            </a:r>
          </a:p>
          <a:p>
            <a:pPr eaLnBrk="1" hangingPunct="1">
              <a:buClr>
                <a:schemeClr val="bg1"/>
              </a:buClr>
            </a:pPr>
            <a:r>
              <a:rPr lang="en-US" altLang="en-US" dirty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Put your character strengths to use</a:t>
            </a:r>
          </a:p>
          <a:p>
            <a:pPr>
              <a:buClr>
                <a:schemeClr val="bg1"/>
              </a:buClr>
            </a:pPr>
            <a:endParaRPr lang="en-US" altLang="en-US" sz="1800" dirty="0">
              <a:solidFill>
                <a:schemeClr val="bg1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>
              <a:buClr>
                <a:schemeClr val="bg1"/>
              </a:buClr>
            </a:pPr>
            <a:endParaRPr lang="en-US" altLang="en-US" sz="1800" dirty="0">
              <a:solidFill>
                <a:schemeClr val="bg1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eaLnBrk="1" hangingPunct="1">
              <a:spcAft>
                <a:spcPts val="1200"/>
              </a:spcAft>
              <a:buClr>
                <a:schemeClr val="bg1"/>
              </a:buClr>
            </a:pPr>
            <a:endParaRPr lang="en-US" altLang="en-US" dirty="0">
              <a:solidFill>
                <a:schemeClr val="bg1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eaLnBrk="1" hangingPunct="1">
              <a:spcAft>
                <a:spcPts val="1200"/>
              </a:spcAft>
              <a:buClr>
                <a:schemeClr val="bg1"/>
              </a:buClr>
            </a:pPr>
            <a:endParaRPr lang="en-US" altLang="en-US" sz="2000" dirty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2293" name="Rectangle 7"/>
          <p:cNvSpPr>
            <a:spLocks/>
          </p:cNvSpPr>
          <p:nvPr/>
        </p:nvSpPr>
        <p:spPr bwMode="auto">
          <a:xfrm>
            <a:off x="458788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9pPr>
          </a:lstStyle>
          <a:p>
            <a:pPr eaLnBrk="1" hangingPunct="1">
              <a:lnSpc>
                <a:spcPts val="25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000" b="1" dirty="0">
                <a:solidFill>
                  <a:srgbClr val="007A3E"/>
                </a:solidFill>
              </a:rPr>
              <a:t>HAPPINESS AND LIFE SATISFACTION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en-US"/>
              <a:t>Use and distribution limited solely to authorized personnel. © 2022  Cigna  Some content provided under license</a:t>
            </a:r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06" t="-9" r="20502" b="9"/>
          <a:stretch/>
        </p:blipFill>
        <p:spPr>
          <a:xfrm>
            <a:off x="1" y="987012"/>
            <a:ext cx="3512466" cy="3510376"/>
          </a:xfrm>
          <a:prstGeom prst="rect">
            <a:avLst/>
          </a:prstGeom>
          <a:ln w="38100">
            <a:noFill/>
          </a:ln>
        </p:spPr>
      </p:pic>
      <p:sp>
        <p:nvSpPr>
          <p:cNvPr id="7" name="Rectangle 4"/>
          <p:cNvSpPr txBox="1">
            <a:spLocks/>
          </p:cNvSpPr>
          <p:nvPr/>
        </p:nvSpPr>
        <p:spPr bwMode="auto">
          <a:xfrm>
            <a:off x="1023037" y="4753661"/>
            <a:ext cx="7481961" cy="899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30188" indent="-230188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/>
                <a:ea typeface="MS PGothic" pitchFamily="34" charset="-128"/>
                <a:cs typeface="Arial"/>
              </a:defRPr>
            </a:lvl1pPr>
            <a:lvl2pPr marL="454025" indent="-223838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Arial"/>
                <a:ea typeface="MS PGothic" pitchFamily="34" charset="-128"/>
                <a:cs typeface="Arial"/>
              </a:defRPr>
            </a:lvl2pPr>
            <a:lvl3pPr marL="684213" indent="-230188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Arial"/>
                <a:ea typeface="MS PGothic" pitchFamily="34" charset="-128"/>
                <a:cs typeface="Arial"/>
              </a:defRPr>
            </a:lvl3pPr>
            <a:lvl4pPr marL="915988" indent="-231775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Arial"/>
                <a:ea typeface="MS PGothic" pitchFamily="34" charset="-128"/>
                <a:cs typeface="Arial"/>
              </a:defRPr>
            </a:lvl4pPr>
            <a:lvl5pPr marL="1146175" indent="-230188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Arial"/>
                <a:ea typeface="MS PGothic" pitchFamily="34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chemeClr val="bg1"/>
              </a:buClr>
              <a:buFont typeface="Arial" panose="020B0604020202020204" pitchFamily="34" charset="0"/>
              <a:buNone/>
            </a:pPr>
            <a:r>
              <a:rPr lang="en-US" altLang="en-US" dirty="0">
                <a:solidFill>
                  <a:srgbClr val="C4E9C9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Prosocial activities like </a:t>
            </a:r>
            <a:r>
              <a:rPr lang="en-US" altLang="en-US" b="1" dirty="0">
                <a:solidFill>
                  <a:srgbClr val="C4E9C9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volunteering </a:t>
            </a:r>
            <a:r>
              <a:rPr lang="en-US" altLang="en-US" dirty="0">
                <a:solidFill>
                  <a:srgbClr val="C4E9C9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trigger uplifting neurotransmitters in our brains that lift our mood and lower stress hormones.</a:t>
            </a:r>
            <a:endParaRPr lang="en-US" altLang="en-US" b="1" dirty="0">
              <a:solidFill>
                <a:srgbClr val="C4E9C9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6413956"/>
            <a:ext cx="107753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800" dirty="0">
                <a:solidFill>
                  <a:srgbClr val="969696"/>
                </a:solidFill>
                <a:latin typeface="Arial Narrow" pitchFamily="34" charset="0"/>
              </a:rPr>
              <a:t>(Cleveland Clinic, 2020)</a:t>
            </a:r>
          </a:p>
        </p:txBody>
      </p:sp>
    </p:spTree>
    <p:extLst>
      <p:ext uri="{BB962C8B-B14F-4D97-AF65-F5344CB8AC3E}">
        <p14:creationId xmlns:p14="http://schemas.microsoft.com/office/powerpoint/2010/main" val="3293840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0E1DF-8D3F-4AD8-AE6B-6D4EC949FB90}" type="slidenum">
              <a:rPr lang="en-US" altLang="en-US" smtClean="0"/>
              <a:pPr/>
              <a:t>11</a:t>
            </a:fld>
            <a:endParaRPr lang="en-US" altLang="en-US"/>
          </a:p>
        </p:txBody>
      </p:sp>
      <p:sp>
        <p:nvSpPr>
          <p:cNvPr id="12292" name="Rectangle 1027"/>
          <p:cNvSpPr>
            <a:spLocks noGrp="1" noChangeArrowheads="1"/>
          </p:cNvSpPr>
          <p:nvPr>
            <p:ph type="body" idx="4294967295"/>
          </p:nvPr>
        </p:nvSpPr>
        <p:spPr>
          <a:xfrm>
            <a:off x="4243321" y="1748065"/>
            <a:ext cx="4368281" cy="2260158"/>
          </a:xfrm>
        </p:spPr>
        <p:txBody>
          <a:bodyPr/>
          <a:lstStyle/>
          <a:p>
            <a:pPr eaLnBrk="1" hangingPunct="1">
              <a:buClr>
                <a:schemeClr val="bg1"/>
              </a:buClr>
            </a:pPr>
            <a:r>
              <a:rPr lang="en-US" altLang="en-US" dirty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Get out in nature</a:t>
            </a:r>
          </a:p>
          <a:p>
            <a:pPr>
              <a:buClr>
                <a:schemeClr val="bg1"/>
              </a:buClr>
            </a:pPr>
            <a:r>
              <a:rPr lang="en-US" altLang="en-US" dirty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Practice time management</a:t>
            </a:r>
          </a:p>
          <a:p>
            <a:pPr>
              <a:buClr>
                <a:schemeClr val="bg1"/>
              </a:buClr>
            </a:pPr>
            <a:r>
              <a:rPr lang="en-US" altLang="en-US" dirty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Keep in mind the spectrum of “</a:t>
            </a:r>
            <a:r>
              <a:rPr lang="en-US" altLang="en-US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health”: </a:t>
            </a:r>
            <a:r>
              <a:rPr lang="en-US" altLang="en-US" dirty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financial, spiritual, intellectual</a:t>
            </a:r>
          </a:p>
          <a:p>
            <a:pPr>
              <a:buClr>
                <a:schemeClr val="bg1"/>
              </a:buClr>
            </a:pPr>
            <a:r>
              <a:rPr lang="en-US" altLang="en-US" dirty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Mindfulness meditation</a:t>
            </a:r>
          </a:p>
          <a:p>
            <a:pPr>
              <a:buClr>
                <a:schemeClr val="bg1"/>
              </a:buClr>
            </a:pPr>
            <a:endParaRPr lang="en-US" altLang="en-US" sz="1800" dirty="0">
              <a:solidFill>
                <a:schemeClr val="bg1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>
              <a:buClr>
                <a:schemeClr val="bg1"/>
              </a:buClr>
            </a:pPr>
            <a:endParaRPr lang="en-US" altLang="en-US" sz="1800" dirty="0">
              <a:solidFill>
                <a:schemeClr val="bg1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eaLnBrk="1" hangingPunct="1">
              <a:spcAft>
                <a:spcPts val="1200"/>
              </a:spcAft>
              <a:buClr>
                <a:schemeClr val="bg1"/>
              </a:buClr>
            </a:pPr>
            <a:endParaRPr lang="en-US" altLang="en-US" dirty="0">
              <a:solidFill>
                <a:schemeClr val="bg1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eaLnBrk="1" hangingPunct="1">
              <a:spcAft>
                <a:spcPts val="1200"/>
              </a:spcAft>
              <a:buClr>
                <a:schemeClr val="bg1"/>
              </a:buClr>
            </a:pPr>
            <a:endParaRPr lang="en-US" altLang="en-US" sz="2000" dirty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2293" name="Rectangle 7"/>
          <p:cNvSpPr>
            <a:spLocks/>
          </p:cNvSpPr>
          <p:nvPr/>
        </p:nvSpPr>
        <p:spPr bwMode="auto">
          <a:xfrm>
            <a:off x="458788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9pPr>
          </a:lstStyle>
          <a:p>
            <a:pPr eaLnBrk="1" hangingPunct="1">
              <a:lnSpc>
                <a:spcPts val="25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000" b="1" dirty="0">
                <a:solidFill>
                  <a:srgbClr val="007A3E"/>
                </a:solidFill>
              </a:rPr>
              <a:t>A COMPREHENSIVE APPROACH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en-US"/>
              <a:t>Use and distribution limited solely to authorized personnel. </a:t>
            </a:r>
            <a:r>
              <a:rPr lang="en-US" altLang="en-US" dirty="0"/>
              <a:t>© 2022  Cigna  Some content provided under license</a:t>
            </a:r>
          </a:p>
        </p:txBody>
      </p:sp>
      <p:sp>
        <p:nvSpPr>
          <p:cNvPr id="7" name="Rectangle 4"/>
          <p:cNvSpPr txBox="1">
            <a:spLocks/>
          </p:cNvSpPr>
          <p:nvPr/>
        </p:nvSpPr>
        <p:spPr bwMode="auto">
          <a:xfrm>
            <a:off x="1044786" y="4792992"/>
            <a:ext cx="7057604" cy="899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30188" indent="-230188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/>
                <a:ea typeface="MS PGothic" pitchFamily="34" charset="-128"/>
                <a:cs typeface="Arial"/>
              </a:defRPr>
            </a:lvl1pPr>
            <a:lvl2pPr marL="454025" indent="-223838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Arial"/>
                <a:ea typeface="MS PGothic" pitchFamily="34" charset="-128"/>
                <a:cs typeface="Arial"/>
              </a:defRPr>
            </a:lvl2pPr>
            <a:lvl3pPr marL="684213" indent="-230188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Arial"/>
                <a:ea typeface="MS PGothic" pitchFamily="34" charset="-128"/>
                <a:cs typeface="Arial"/>
              </a:defRPr>
            </a:lvl3pPr>
            <a:lvl4pPr marL="915988" indent="-231775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Arial"/>
                <a:ea typeface="MS PGothic" pitchFamily="34" charset="-128"/>
                <a:cs typeface="Arial"/>
              </a:defRPr>
            </a:lvl4pPr>
            <a:lvl5pPr marL="1146175" indent="-230188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Arial"/>
                <a:ea typeface="MS PGothic" pitchFamily="34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chemeClr val="bg1"/>
              </a:buClr>
              <a:buFont typeface="Arial" panose="020B0604020202020204" pitchFamily="34" charset="0"/>
              <a:buNone/>
            </a:pPr>
            <a:r>
              <a:rPr lang="en-US" altLang="en-US" dirty="0">
                <a:solidFill>
                  <a:srgbClr val="C4E9C9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These strategies have been shown to positively impact several of the core areas of flourishing covered in today’s seminar.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58"/>
          <a:stretch/>
        </p:blipFill>
        <p:spPr>
          <a:xfrm>
            <a:off x="-12191" y="986633"/>
            <a:ext cx="3957204" cy="3511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048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99" b="-1151"/>
          <a:stretch/>
        </p:blipFill>
        <p:spPr>
          <a:xfrm>
            <a:off x="4371975" y="987551"/>
            <a:ext cx="4772024" cy="304800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20936" y="4301068"/>
            <a:ext cx="4693937" cy="1483680"/>
          </a:xfrm>
          <a:prstGeom prst="rect">
            <a:avLst/>
          </a:prstGeom>
          <a:solidFill>
            <a:srgbClr val="007A3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/>
          <p:cNvSpPr>
            <a:spLocks noGrp="1"/>
          </p:cNvSpPr>
          <p:nvPr>
            <p:ph type="body" idx="4294967295"/>
          </p:nvPr>
        </p:nvSpPr>
        <p:spPr>
          <a:xfrm>
            <a:off x="573025" y="3041781"/>
            <a:ext cx="3523488" cy="2189162"/>
          </a:xfrm>
        </p:spPr>
        <p:txBody>
          <a:bodyPr/>
          <a:lstStyle/>
          <a:p>
            <a:pPr marL="0" indent="0">
              <a:buClr>
                <a:schemeClr val="bg1"/>
              </a:buClr>
              <a:buNone/>
            </a:pPr>
            <a:r>
              <a:rPr lang="en-US" b="1" dirty="0">
                <a:solidFill>
                  <a:schemeClr val="bg1"/>
                </a:solidFill>
              </a:rPr>
              <a:t>Behavioral activation:</a:t>
            </a:r>
          </a:p>
          <a:p>
            <a:pPr marL="0" indent="0">
              <a:buClr>
                <a:schemeClr val="bg1"/>
              </a:buClr>
              <a:buNone/>
            </a:pPr>
            <a:r>
              <a:rPr lang="en-US" dirty="0">
                <a:solidFill>
                  <a:schemeClr val="bg1"/>
                </a:solidFill>
              </a:rPr>
              <a:t>By deliberately performing certain actions or behaviors,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in spite of a lack of desire or motivation, you can “activate”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a more positive emotional state.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I GET STARTED?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57FFD1-DE11-4625-8E22-8C21ED52E6FA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  <p:grpSp>
        <p:nvGrpSpPr>
          <p:cNvPr id="11" name="Group 10"/>
          <p:cNvGrpSpPr/>
          <p:nvPr/>
        </p:nvGrpSpPr>
        <p:grpSpPr bwMode="auto">
          <a:xfrm>
            <a:off x="1671633" y="1961201"/>
            <a:ext cx="811210" cy="890585"/>
            <a:chOff x="147638" y="128588"/>
            <a:chExt cx="811476" cy="889530"/>
          </a:xfrm>
        </p:grpSpPr>
        <p:sp>
          <p:nvSpPr>
            <p:cNvPr id="12" name="Right Arrow 11"/>
            <p:cNvSpPr>
              <a:spLocks noChangeArrowheads="1"/>
            </p:cNvSpPr>
            <p:nvPr/>
          </p:nvSpPr>
          <p:spPr bwMode="auto">
            <a:xfrm rot="16200000" flipV="1">
              <a:off x="400008" y="142421"/>
              <a:ext cx="299808" cy="272141"/>
            </a:xfrm>
            <a:prstGeom prst="rightArrow">
              <a:avLst>
                <a:gd name="adj1" fmla="val 50000"/>
                <a:gd name="adj2" fmla="val 48519"/>
              </a:avLst>
            </a:prstGeom>
            <a:noFill/>
            <a:ln w="19050" algn="ctr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 anchor="ctr"/>
            <a:lstStyle/>
            <a:p>
              <a:endParaRPr lang="en-US"/>
            </a:p>
          </p:txBody>
        </p:sp>
        <p:sp>
          <p:nvSpPr>
            <p:cNvPr id="13" name="Right Arrow 12"/>
            <p:cNvSpPr>
              <a:spLocks noChangeArrowheads="1"/>
            </p:cNvSpPr>
            <p:nvPr/>
          </p:nvSpPr>
          <p:spPr bwMode="auto">
            <a:xfrm rot="1909731" flipH="1" flipV="1">
              <a:off x="149617" y="281955"/>
              <a:ext cx="299850" cy="272103"/>
            </a:xfrm>
            <a:prstGeom prst="rightArrow">
              <a:avLst>
                <a:gd name="adj1" fmla="val 50000"/>
                <a:gd name="adj2" fmla="val 48451"/>
              </a:avLst>
            </a:prstGeom>
            <a:noFill/>
            <a:ln w="19050" algn="ctr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anchor="ctr"/>
            <a:lstStyle/>
            <a:p>
              <a:endParaRPr lang="en-US"/>
            </a:p>
          </p:txBody>
        </p:sp>
        <p:sp>
          <p:nvSpPr>
            <p:cNvPr id="14" name="Right Arrow 13"/>
            <p:cNvSpPr>
              <a:spLocks noChangeArrowheads="1"/>
            </p:cNvSpPr>
            <p:nvPr/>
          </p:nvSpPr>
          <p:spPr bwMode="auto">
            <a:xfrm rot="19690269" flipV="1">
              <a:off x="654316" y="289871"/>
              <a:ext cx="299850" cy="272103"/>
            </a:xfrm>
            <a:prstGeom prst="rightArrow">
              <a:avLst>
                <a:gd name="adj1" fmla="val 50000"/>
                <a:gd name="adj2" fmla="val 48451"/>
              </a:avLst>
            </a:prstGeom>
            <a:noFill/>
            <a:ln w="19050" algn="ctr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anchor="ctr"/>
            <a:lstStyle/>
            <a:p>
              <a:endParaRPr lang="en-US"/>
            </a:p>
          </p:txBody>
        </p:sp>
        <p:sp>
          <p:nvSpPr>
            <p:cNvPr id="15" name="Right Arrow 14"/>
            <p:cNvSpPr>
              <a:spLocks noChangeArrowheads="1"/>
            </p:cNvSpPr>
            <p:nvPr/>
          </p:nvSpPr>
          <p:spPr bwMode="auto">
            <a:xfrm rot="5400000">
              <a:off x="398029" y="732143"/>
              <a:ext cx="299808" cy="272141"/>
            </a:xfrm>
            <a:prstGeom prst="rightArrow">
              <a:avLst>
                <a:gd name="adj1" fmla="val 50000"/>
                <a:gd name="adj2" fmla="val 48519"/>
              </a:avLst>
            </a:prstGeom>
            <a:noFill/>
            <a:ln w="19050" algn="ctr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 anchor="ctr"/>
            <a:lstStyle/>
            <a:p>
              <a:endParaRPr lang="en-US"/>
            </a:p>
          </p:txBody>
        </p:sp>
        <p:sp>
          <p:nvSpPr>
            <p:cNvPr id="16" name="Right Arrow 15"/>
            <p:cNvSpPr/>
            <p:nvPr/>
          </p:nvSpPr>
          <p:spPr bwMode="auto">
            <a:xfrm rot="19690269" flipH="1">
              <a:off x="147638" y="582074"/>
              <a:ext cx="300135" cy="272726"/>
            </a:xfrm>
            <a:prstGeom prst="rightArrow">
              <a:avLst>
                <a:gd name="adj1" fmla="val 50000"/>
                <a:gd name="adj2" fmla="val 48485"/>
              </a:avLst>
            </a:prstGeom>
            <a:noFill/>
            <a:ln w="19050" cap="flat" cmpd="sng" algn="ctr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endParaRPr lang="en-US"/>
            </a:p>
          </p:txBody>
        </p:sp>
        <p:sp>
          <p:nvSpPr>
            <p:cNvPr id="17" name="Right Arrow 16"/>
            <p:cNvSpPr/>
            <p:nvPr/>
          </p:nvSpPr>
          <p:spPr bwMode="auto">
            <a:xfrm rot="1909731">
              <a:off x="657391" y="590002"/>
              <a:ext cx="301723" cy="272726"/>
            </a:xfrm>
            <a:prstGeom prst="rightArrow">
              <a:avLst>
                <a:gd name="adj1" fmla="val 50000"/>
                <a:gd name="adj2" fmla="val 48485"/>
              </a:avLst>
            </a:prstGeom>
            <a:noFill/>
            <a:ln w="19050" cap="flat" cmpd="sng" algn="ctr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endParaRPr lang="en-US"/>
            </a:p>
          </p:txBody>
        </p:sp>
      </p:grpSp>
      <p:sp>
        <p:nvSpPr>
          <p:cNvPr id="18" name="Rectangle 17"/>
          <p:cNvSpPr/>
          <p:nvPr/>
        </p:nvSpPr>
        <p:spPr>
          <a:xfrm>
            <a:off x="4371975" y="3996267"/>
            <a:ext cx="4772024" cy="1788482"/>
          </a:xfrm>
          <a:prstGeom prst="rect">
            <a:avLst/>
          </a:prstGeom>
          <a:solidFill>
            <a:srgbClr val="39B4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4738866" y="4159592"/>
            <a:ext cx="4038242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800" dirty="0">
                <a:solidFill>
                  <a:schemeClr val="bg1"/>
                </a:solidFill>
              </a:rPr>
              <a:t>“You shift the focus to getting started with what you have planned in front of you, taking your feelings, whatever they may be, along for the ride.”  </a:t>
            </a:r>
          </a:p>
          <a:p>
            <a:pPr algn="r">
              <a:spcAft>
                <a:spcPts val="900"/>
              </a:spcAft>
            </a:pPr>
            <a:r>
              <a:rPr lang="en-US" sz="1200" i="1" dirty="0">
                <a:solidFill>
                  <a:schemeClr val="bg1"/>
                </a:solidFill>
              </a:rPr>
              <a:t>- Brad </a:t>
            </a:r>
            <a:r>
              <a:rPr lang="en-US" sz="1200" i="1" dirty="0" err="1">
                <a:solidFill>
                  <a:schemeClr val="bg1"/>
                </a:solidFill>
              </a:rPr>
              <a:t>Stulberg</a:t>
            </a:r>
            <a:endParaRPr lang="en-US" sz="1200" i="1" dirty="0">
              <a:solidFill>
                <a:schemeClr val="bg1"/>
              </a:solidFill>
            </a:endParaRPr>
          </a:p>
          <a:p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2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626225"/>
            <a:ext cx="7011988" cy="228600"/>
          </a:xfrm>
        </p:spPr>
        <p:txBody>
          <a:bodyPr/>
          <a:lstStyle/>
          <a:p>
            <a:r>
              <a:rPr lang="en-US" altLang="en-US"/>
              <a:t>Use and distribution limited solely to authorized personnel. </a:t>
            </a:r>
            <a:r>
              <a:rPr lang="en-US" altLang="en-US" dirty="0"/>
              <a:t>© 2022  Cigna  Some content provided under license</a:t>
            </a:r>
          </a:p>
        </p:txBody>
      </p:sp>
      <p:sp>
        <p:nvSpPr>
          <p:cNvPr id="24" name="Rectangle 7"/>
          <p:cNvSpPr>
            <a:spLocks noChangeArrowheads="1"/>
          </p:cNvSpPr>
          <p:nvPr/>
        </p:nvSpPr>
        <p:spPr bwMode="auto">
          <a:xfrm>
            <a:off x="0" y="6413956"/>
            <a:ext cx="133562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800" dirty="0">
                <a:solidFill>
                  <a:srgbClr val="969696"/>
                </a:solidFill>
                <a:latin typeface="Arial Narrow" pitchFamily="34" charset="0"/>
              </a:rPr>
              <a:t>(</a:t>
            </a:r>
            <a:r>
              <a:rPr lang="en-US" altLang="en-US" sz="800" dirty="0" err="1">
                <a:solidFill>
                  <a:srgbClr val="969696"/>
                </a:solidFill>
                <a:latin typeface="Arial Narrow" pitchFamily="34" charset="0"/>
              </a:rPr>
              <a:t>Villines</a:t>
            </a:r>
            <a:r>
              <a:rPr lang="en-US" altLang="en-US" sz="800" dirty="0">
                <a:solidFill>
                  <a:srgbClr val="969696"/>
                </a:solidFill>
                <a:latin typeface="Arial Narrow" pitchFamily="34" charset="0"/>
              </a:rPr>
              <a:t>, 2021; </a:t>
            </a:r>
            <a:r>
              <a:rPr lang="en-US" altLang="en-US" sz="800" dirty="0" err="1">
                <a:solidFill>
                  <a:srgbClr val="969696"/>
                </a:solidFill>
                <a:latin typeface="Arial Narrow" pitchFamily="34" charset="0"/>
              </a:rPr>
              <a:t>Stulberg</a:t>
            </a:r>
            <a:r>
              <a:rPr lang="en-US" altLang="en-US" sz="800" dirty="0">
                <a:solidFill>
                  <a:srgbClr val="969696"/>
                </a:solidFill>
                <a:latin typeface="Arial Narrow" pitchFamily="34" charset="0"/>
              </a:rPr>
              <a:t>, 2022)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1" t="2350" r="8277" b="13679"/>
          <a:stretch/>
        </p:blipFill>
        <p:spPr>
          <a:xfrm>
            <a:off x="4371976" y="987551"/>
            <a:ext cx="4772024" cy="3009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264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BEHAVIORAL ACTIVATION BASICS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C0547-4173-4FD2-B3AD-CE0209F6F09F}" type="slidenum">
              <a:rPr lang="en-US" altLang="en-US" smtClean="0"/>
              <a:pPr/>
              <a:t>13</a:t>
            </a:fld>
            <a:endParaRPr lang="en-US" altLang="en-US"/>
          </a:p>
        </p:txBody>
      </p:sp>
      <p:sp>
        <p:nvSpPr>
          <p:cNvPr id="8" name="Rectangle 7"/>
          <p:cNvSpPr/>
          <p:nvPr/>
        </p:nvSpPr>
        <p:spPr bwMode="auto">
          <a:xfrm rot="5400000">
            <a:off x="5268183" y="1903416"/>
            <a:ext cx="4791456" cy="2960174"/>
          </a:xfrm>
          <a:prstGeom prst="rect">
            <a:avLst/>
          </a:prstGeom>
          <a:solidFill>
            <a:srgbClr val="007A3E"/>
          </a:solidFill>
          <a:ln w="349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00"/>
              </a:solidFill>
              <a:ea typeface="ＭＳ Ｐゴシック" pitchFamily="34" charset="-128"/>
            </a:endParaRPr>
          </a:p>
        </p:txBody>
      </p:sp>
      <p:sp>
        <p:nvSpPr>
          <p:cNvPr id="9" name="Rectangle 8"/>
          <p:cNvSpPr/>
          <p:nvPr/>
        </p:nvSpPr>
        <p:spPr bwMode="auto">
          <a:xfrm rot="5400000">
            <a:off x="-850041" y="1844119"/>
            <a:ext cx="4791456" cy="3106860"/>
          </a:xfrm>
          <a:prstGeom prst="rect">
            <a:avLst/>
          </a:prstGeom>
          <a:solidFill>
            <a:srgbClr val="007A3E"/>
          </a:solidFill>
          <a:ln w="349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00"/>
              </a:solidFill>
              <a:ea typeface="ＭＳ Ｐゴシック" pitchFamily="34" charset="-128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idx="4294967295"/>
          </p:nvPr>
        </p:nvSpPr>
        <p:spPr>
          <a:xfrm>
            <a:off x="359516" y="2928873"/>
            <a:ext cx="2372342" cy="2189162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>
                <a:solidFill>
                  <a:schemeClr val="bg1"/>
                </a:solidFill>
              </a:rPr>
              <a:t>1. Notice</a:t>
            </a:r>
          </a:p>
          <a:p>
            <a:pPr marL="0" indent="0" algn="ctr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Note the connection between what you do and how you feel</a:t>
            </a:r>
          </a:p>
        </p:txBody>
      </p:sp>
      <p:sp>
        <p:nvSpPr>
          <p:cNvPr id="10" name="Text Placeholder 6"/>
          <p:cNvSpPr txBox="1">
            <a:spLocks/>
          </p:cNvSpPr>
          <p:nvPr/>
        </p:nvSpPr>
        <p:spPr bwMode="auto">
          <a:xfrm>
            <a:off x="3534621" y="2928873"/>
            <a:ext cx="2213699" cy="218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30188" indent="-230188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Arial"/>
                <a:ea typeface="MS PGothic" pitchFamily="34" charset="-128"/>
                <a:cs typeface="Arial"/>
              </a:defRPr>
            </a:lvl1pPr>
            <a:lvl2pPr marL="454025" indent="-223838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Arial"/>
                <a:ea typeface="MS PGothic" pitchFamily="34" charset="-128"/>
                <a:cs typeface="Arial"/>
              </a:defRPr>
            </a:lvl2pPr>
            <a:lvl3pPr marL="684213" indent="-230188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Arial"/>
                <a:ea typeface="MS PGothic" pitchFamily="34" charset="-128"/>
                <a:cs typeface="Arial"/>
              </a:defRPr>
            </a:lvl3pPr>
            <a:lvl4pPr marL="915988" indent="-231775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Arial"/>
                <a:ea typeface="MS PGothic" pitchFamily="34" charset="-128"/>
                <a:cs typeface="Arial"/>
              </a:defRPr>
            </a:lvl4pPr>
            <a:lvl5pPr marL="1146175" indent="-230188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Arial"/>
                <a:ea typeface="MS PGothic" pitchFamily="34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>
                <a:solidFill>
                  <a:schemeClr val="bg1"/>
                </a:solidFill>
              </a:rPr>
              <a:t>2. Evaluate</a:t>
            </a:r>
          </a:p>
          <a:p>
            <a:pPr marL="0" indent="0" algn="ctr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Determine what is valuable for you right now</a:t>
            </a:r>
          </a:p>
        </p:txBody>
      </p:sp>
      <p:sp>
        <p:nvSpPr>
          <p:cNvPr id="11" name="Text Placeholder 6"/>
          <p:cNvSpPr txBox="1">
            <a:spLocks/>
          </p:cNvSpPr>
          <p:nvPr/>
        </p:nvSpPr>
        <p:spPr bwMode="auto">
          <a:xfrm>
            <a:off x="6443543" y="2916674"/>
            <a:ext cx="2440734" cy="218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30188" indent="-230188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Arial"/>
                <a:ea typeface="MS PGothic" pitchFamily="34" charset="-128"/>
                <a:cs typeface="Arial"/>
              </a:defRPr>
            </a:lvl1pPr>
            <a:lvl2pPr marL="454025" indent="-223838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Arial"/>
                <a:ea typeface="MS PGothic" pitchFamily="34" charset="-128"/>
                <a:cs typeface="Arial"/>
              </a:defRPr>
            </a:lvl2pPr>
            <a:lvl3pPr marL="684213" indent="-230188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Arial"/>
                <a:ea typeface="MS PGothic" pitchFamily="34" charset="-128"/>
                <a:cs typeface="Arial"/>
              </a:defRPr>
            </a:lvl3pPr>
            <a:lvl4pPr marL="915988" indent="-231775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Arial"/>
                <a:ea typeface="MS PGothic" pitchFamily="34" charset="-128"/>
                <a:cs typeface="Arial"/>
              </a:defRPr>
            </a:lvl4pPr>
            <a:lvl5pPr marL="1146175" indent="-230188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Arial"/>
                <a:ea typeface="MS PGothic" pitchFamily="34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>
                <a:solidFill>
                  <a:schemeClr val="bg1"/>
                </a:solidFill>
              </a:rPr>
              <a:t>3. Take action</a:t>
            </a:r>
          </a:p>
          <a:p>
            <a:pPr marL="0" indent="0" algn="ctr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Set a micro-goal: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gradual, small steps toward a larger goal</a:t>
            </a:r>
          </a:p>
          <a:p>
            <a:pPr marL="0" indent="0" algn="ctr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142" y="1558671"/>
            <a:ext cx="1417537" cy="141753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414" y="1742678"/>
            <a:ext cx="1073853" cy="107385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6709" y="1742678"/>
            <a:ext cx="1049522" cy="1049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568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2772551" y="999051"/>
            <a:ext cx="6413339" cy="4796366"/>
          </a:xfrm>
          <a:prstGeom prst="rect">
            <a:avLst/>
          </a:prstGeom>
          <a:solidFill>
            <a:srgbClr val="007A3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4294967295"/>
          </p:nvPr>
        </p:nvSpPr>
        <p:spPr>
          <a:xfrm>
            <a:off x="3338052" y="1216053"/>
            <a:ext cx="5299503" cy="921124"/>
          </a:xfrm>
        </p:spPr>
        <p:txBody>
          <a:bodyPr/>
          <a:lstStyle/>
          <a:p>
            <a:pPr marL="0" indent="0">
              <a:spcBef>
                <a:spcPts val="432"/>
              </a:spcBef>
              <a:buClr>
                <a:schemeClr val="bg1"/>
              </a:buClr>
              <a:buNone/>
            </a:pPr>
            <a:r>
              <a:rPr lang="en-US" b="1" dirty="0">
                <a:solidFill>
                  <a:schemeClr val="bg1"/>
                </a:solidFill>
              </a:rPr>
              <a:t>Mental well-being</a:t>
            </a:r>
          </a:p>
          <a:p>
            <a:pPr marL="0" indent="0">
              <a:spcBef>
                <a:spcPts val="432"/>
              </a:spcBef>
              <a:buClr>
                <a:schemeClr val="bg1"/>
              </a:buClr>
              <a:buNone/>
            </a:pPr>
            <a:r>
              <a:rPr lang="en-US" dirty="0">
                <a:solidFill>
                  <a:schemeClr val="bg1"/>
                </a:solidFill>
              </a:rPr>
              <a:t>Sit outside or by an open window for 10 minutes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SETTING MICRO GOALS TOWARDS FLOURISHING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57FFD1-DE11-4625-8E22-8C21ED52E6FA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  <p:sp>
        <p:nvSpPr>
          <p:cNvPr id="25" name="Text Placeholder 1"/>
          <p:cNvSpPr>
            <a:spLocks noGrp="1"/>
          </p:cNvSpPr>
          <p:nvPr>
            <p:ph type="body" idx="4294967295"/>
          </p:nvPr>
        </p:nvSpPr>
        <p:spPr>
          <a:xfrm>
            <a:off x="3897308" y="2971160"/>
            <a:ext cx="5055433" cy="717336"/>
          </a:xfrm>
        </p:spPr>
        <p:txBody>
          <a:bodyPr/>
          <a:lstStyle/>
          <a:p>
            <a:pPr marL="0" indent="0">
              <a:spcBef>
                <a:spcPts val="432"/>
              </a:spcBef>
              <a:buClr>
                <a:schemeClr val="bg1"/>
              </a:buClr>
              <a:buNone/>
            </a:pPr>
            <a:r>
              <a:rPr lang="en-US" b="1" dirty="0">
                <a:solidFill>
                  <a:schemeClr val="bg1"/>
                </a:solidFill>
              </a:rPr>
              <a:t>Social connections</a:t>
            </a:r>
          </a:p>
          <a:p>
            <a:pPr marL="0" indent="0">
              <a:spcBef>
                <a:spcPts val="432"/>
              </a:spcBef>
              <a:buClr>
                <a:schemeClr val="bg1"/>
              </a:buClr>
              <a:buNone/>
            </a:pPr>
            <a:r>
              <a:rPr lang="en-US" dirty="0">
                <a:solidFill>
                  <a:schemeClr val="bg1"/>
                </a:solidFill>
              </a:rPr>
              <a:t>Send one personal note, text, IM, or call per day</a:t>
            </a:r>
          </a:p>
        </p:txBody>
      </p:sp>
      <p:sp>
        <p:nvSpPr>
          <p:cNvPr id="26" name="Text Placeholder 1"/>
          <p:cNvSpPr>
            <a:spLocks noGrp="1"/>
          </p:cNvSpPr>
          <p:nvPr>
            <p:ph type="body" idx="4294967295"/>
          </p:nvPr>
        </p:nvSpPr>
        <p:spPr>
          <a:xfrm>
            <a:off x="3725634" y="3858771"/>
            <a:ext cx="4976157" cy="921124"/>
          </a:xfrm>
        </p:spPr>
        <p:txBody>
          <a:bodyPr/>
          <a:lstStyle/>
          <a:p>
            <a:pPr marL="0" indent="0">
              <a:spcBef>
                <a:spcPts val="432"/>
              </a:spcBef>
              <a:buClr>
                <a:schemeClr val="bg1"/>
              </a:buClr>
              <a:buNone/>
            </a:pPr>
            <a:r>
              <a:rPr lang="en-US" b="1" dirty="0">
                <a:solidFill>
                  <a:schemeClr val="bg1"/>
                </a:solidFill>
              </a:rPr>
              <a:t>Purpose and meaning</a:t>
            </a:r>
            <a:endParaRPr lang="en-US" dirty="0">
              <a:solidFill>
                <a:schemeClr val="bg1"/>
              </a:solidFill>
            </a:endParaRPr>
          </a:p>
          <a:p>
            <a:pPr marL="0" indent="0">
              <a:spcBef>
                <a:spcPts val="432"/>
              </a:spcBef>
              <a:buClr>
                <a:schemeClr val="bg1"/>
              </a:buClr>
              <a:buNone/>
            </a:pPr>
            <a:r>
              <a:rPr lang="en-US" dirty="0">
                <a:solidFill>
                  <a:schemeClr val="bg1"/>
                </a:solidFill>
              </a:rPr>
              <a:t>Create a daily ritual around an everyday task</a:t>
            </a:r>
          </a:p>
        </p:txBody>
      </p:sp>
      <p:sp>
        <p:nvSpPr>
          <p:cNvPr id="27" name="Text Placeholder 1"/>
          <p:cNvSpPr>
            <a:spLocks noGrp="1"/>
          </p:cNvSpPr>
          <p:nvPr>
            <p:ph type="body" idx="4294967295"/>
          </p:nvPr>
        </p:nvSpPr>
        <p:spPr>
          <a:xfrm>
            <a:off x="3397713" y="4815233"/>
            <a:ext cx="6034114" cy="921124"/>
          </a:xfrm>
        </p:spPr>
        <p:txBody>
          <a:bodyPr/>
          <a:lstStyle/>
          <a:p>
            <a:pPr marL="0" indent="0">
              <a:spcBef>
                <a:spcPts val="432"/>
              </a:spcBef>
              <a:buClr>
                <a:schemeClr val="bg1"/>
              </a:buClr>
              <a:buNone/>
            </a:pPr>
            <a:r>
              <a:rPr lang="en-US" b="1" dirty="0">
                <a:solidFill>
                  <a:schemeClr val="bg1"/>
                </a:solidFill>
              </a:rPr>
              <a:t>Life satisfaction</a:t>
            </a:r>
          </a:p>
          <a:p>
            <a:pPr marL="0" indent="0">
              <a:spcBef>
                <a:spcPts val="432"/>
              </a:spcBef>
              <a:buClr>
                <a:schemeClr val="bg1"/>
              </a:buClr>
              <a:buNone/>
            </a:pPr>
            <a:r>
              <a:rPr lang="en-US" dirty="0">
                <a:solidFill>
                  <a:schemeClr val="bg1"/>
                </a:solidFill>
              </a:rPr>
              <a:t>Snap a photo of one thing each day you enjoyed</a:t>
            </a:r>
          </a:p>
        </p:txBody>
      </p:sp>
      <p:sp>
        <p:nvSpPr>
          <p:cNvPr id="32" name="Text Placeholder 1"/>
          <p:cNvSpPr>
            <a:spLocks noGrp="1"/>
          </p:cNvSpPr>
          <p:nvPr>
            <p:ph type="body" idx="4294967295"/>
          </p:nvPr>
        </p:nvSpPr>
        <p:spPr>
          <a:xfrm>
            <a:off x="3685513" y="2073016"/>
            <a:ext cx="4865820" cy="921124"/>
          </a:xfrm>
        </p:spPr>
        <p:txBody>
          <a:bodyPr/>
          <a:lstStyle/>
          <a:p>
            <a:pPr marL="0" indent="0">
              <a:spcBef>
                <a:spcPts val="432"/>
              </a:spcBef>
              <a:buClr>
                <a:schemeClr val="bg1"/>
              </a:buClr>
              <a:buNone/>
            </a:pPr>
            <a:r>
              <a:rPr lang="en-US" b="1" dirty="0">
                <a:solidFill>
                  <a:schemeClr val="bg1"/>
                </a:solidFill>
              </a:rPr>
              <a:t>Physical well-being</a:t>
            </a:r>
          </a:p>
          <a:p>
            <a:pPr marL="0" indent="0">
              <a:spcBef>
                <a:spcPts val="432"/>
              </a:spcBef>
              <a:buClr>
                <a:schemeClr val="bg1"/>
              </a:buClr>
              <a:buNone/>
            </a:pPr>
            <a:r>
              <a:rPr lang="en-US" dirty="0">
                <a:solidFill>
                  <a:schemeClr val="bg1"/>
                </a:solidFill>
              </a:rPr>
              <a:t>Put on workout clothes, shoes, etc. 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41" r="1341"/>
          <a:stretch/>
        </p:blipFill>
        <p:spPr bwMode="auto">
          <a:xfrm>
            <a:off x="-12193" y="986859"/>
            <a:ext cx="3536034" cy="4809744"/>
          </a:xfrm>
          <a:prstGeom prst="homePlate">
            <a:avLst>
              <a:gd name="adj" fmla="val 19978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entagon 4"/>
          <p:cNvSpPr/>
          <p:nvPr/>
        </p:nvSpPr>
        <p:spPr>
          <a:xfrm>
            <a:off x="-3664" y="986859"/>
            <a:ext cx="3527505" cy="4787680"/>
          </a:xfrm>
          <a:prstGeom prst="homePlate">
            <a:avLst>
              <a:gd name="adj" fmla="val 20168"/>
            </a:avLst>
          </a:prstGeom>
          <a:solidFill>
            <a:srgbClr val="39B44A">
              <a:alpha val="36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2869214" y="1385122"/>
            <a:ext cx="228600" cy="228600"/>
          </a:xfrm>
          <a:prstGeom prst="ellipse">
            <a:avLst/>
          </a:prstGeom>
          <a:solidFill>
            <a:srgbClr val="F68621"/>
          </a:solidFill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3116059" y="2255692"/>
            <a:ext cx="228600" cy="228600"/>
          </a:xfrm>
          <a:prstGeom prst="ellipse">
            <a:avLst/>
          </a:prstGeom>
          <a:solidFill>
            <a:srgbClr val="F68621"/>
          </a:solidFill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Oval 28"/>
          <p:cNvSpPr/>
          <p:nvPr/>
        </p:nvSpPr>
        <p:spPr>
          <a:xfrm>
            <a:off x="3394154" y="3250923"/>
            <a:ext cx="228600" cy="228600"/>
          </a:xfrm>
          <a:prstGeom prst="ellipse">
            <a:avLst/>
          </a:prstGeom>
          <a:solidFill>
            <a:srgbClr val="F68621"/>
          </a:solidFill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Oval 29"/>
          <p:cNvSpPr/>
          <p:nvPr/>
        </p:nvSpPr>
        <p:spPr>
          <a:xfrm>
            <a:off x="3197820" y="4094863"/>
            <a:ext cx="228600" cy="228600"/>
          </a:xfrm>
          <a:prstGeom prst="ellipse">
            <a:avLst/>
          </a:prstGeom>
          <a:solidFill>
            <a:srgbClr val="F68621"/>
          </a:solidFill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Oval 30"/>
          <p:cNvSpPr/>
          <p:nvPr/>
        </p:nvSpPr>
        <p:spPr>
          <a:xfrm>
            <a:off x="2881406" y="5038658"/>
            <a:ext cx="228600" cy="228600"/>
          </a:xfrm>
          <a:prstGeom prst="ellipse">
            <a:avLst/>
          </a:prstGeom>
          <a:solidFill>
            <a:srgbClr val="F68621"/>
          </a:solidFill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833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01"/>
          <a:stretch/>
        </p:blipFill>
        <p:spPr>
          <a:xfrm flipH="1">
            <a:off x="-2" y="980149"/>
            <a:ext cx="6815329" cy="482669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57FFD1-DE11-4625-8E22-8C21ED52E6FA}" type="slidenum">
              <a:rPr lang="en-US" altLang="en-US" smtClean="0"/>
              <a:pPr>
                <a:defRPr/>
              </a:pPr>
              <a:t>15</a:t>
            </a:fld>
            <a:endParaRPr lang="en-US" altLang="en-US" dirty="0"/>
          </a:p>
        </p:txBody>
      </p:sp>
      <p:sp>
        <p:nvSpPr>
          <p:cNvPr id="13" name="Title 2"/>
          <p:cNvSpPr>
            <a:spLocks noGrp="1"/>
          </p:cNvSpPr>
          <p:nvPr>
            <p:ph type="title"/>
          </p:nvPr>
        </p:nvSpPr>
        <p:spPr>
          <a:xfrm>
            <a:off x="458788" y="274638"/>
            <a:ext cx="8229600" cy="1143000"/>
          </a:xfrm>
        </p:spPr>
        <p:txBody>
          <a:bodyPr/>
          <a:lstStyle/>
          <a:p>
            <a:r>
              <a:rPr lang="en-US" dirty="0"/>
              <a:t>GIVE YOURSELF THE MOST IMPORTANT GIFTS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401"/>
          <a:stretch/>
        </p:blipFill>
        <p:spPr>
          <a:xfrm>
            <a:off x="6815327" y="980149"/>
            <a:ext cx="2328673" cy="482669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auto">
          <a:xfrm rot="5400000">
            <a:off x="4343589" y="1006430"/>
            <a:ext cx="4826692" cy="4774130"/>
          </a:xfrm>
          <a:prstGeom prst="rect">
            <a:avLst/>
          </a:prstGeom>
          <a:solidFill>
            <a:srgbClr val="007A3E">
              <a:alpha val="74000"/>
            </a:srgbClr>
          </a:solidFill>
          <a:ln w="349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00"/>
              </a:solidFill>
              <a:ea typeface="ＭＳ Ｐゴシック" pitchFamily="34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58086" y="1359738"/>
            <a:ext cx="4312118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Permission…</a:t>
            </a:r>
            <a:br>
              <a:rPr lang="en-US" sz="1800" b="1" dirty="0">
                <a:solidFill>
                  <a:schemeClr val="bg1"/>
                </a:solidFill>
              </a:rPr>
            </a:br>
            <a:r>
              <a:rPr lang="en-US" sz="1800" dirty="0">
                <a:solidFill>
                  <a:schemeClr val="bg1"/>
                </a:solidFill>
              </a:rPr>
              <a:t>to feel how you feel in the midst of ongoing challenges</a:t>
            </a:r>
          </a:p>
          <a:p>
            <a:pPr marL="171450" indent="-1714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Space</a:t>
            </a:r>
            <a:r>
              <a:rPr lang="en-US" sz="1800" dirty="0">
                <a:solidFill>
                  <a:schemeClr val="bg1"/>
                </a:solidFill>
              </a:rPr>
              <a:t>… </a:t>
            </a:r>
            <a:br>
              <a:rPr lang="en-US" sz="1800" dirty="0">
                <a:solidFill>
                  <a:schemeClr val="bg1"/>
                </a:solidFill>
              </a:rPr>
            </a:br>
            <a:r>
              <a:rPr lang="en-US" sz="1800" dirty="0">
                <a:solidFill>
                  <a:schemeClr val="bg1"/>
                </a:solidFill>
              </a:rPr>
              <a:t>to take steps in your own way, </a:t>
            </a:r>
            <a:br>
              <a:rPr lang="en-US" sz="1800" dirty="0">
                <a:solidFill>
                  <a:schemeClr val="bg1"/>
                </a:solidFill>
              </a:rPr>
            </a:br>
            <a:r>
              <a:rPr lang="en-US" sz="1800" dirty="0">
                <a:solidFill>
                  <a:schemeClr val="bg1"/>
                </a:solidFill>
              </a:rPr>
              <a:t>at your own pace</a:t>
            </a:r>
          </a:p>
          <a:p>
            <a:pPr marL="171450" indent="-1714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Acceptance</a:t>
            </a:r>
            <a:r>
              <a:rPr lang="en-US" sz="1800" dirty="0">
                <a:solidFill>
                  <a:schemeClr val="bg1"/>
                </a:solidFill>
              </a:rPr>
              <a:t>… </a:t>
            </a:r>
            <a:br>
              <a:rPr lang="en-US" sz="1800" dirty="0">
                <a:solidFill>
                  <a:schemeClr val="bg1"/>
                </a:solidFill>
              </a:rPr>
            </a:br>
            <a:r>
              <a:rPr lang="en-US" sz="1800" dirty="0">
                <a:solidFill>
                  <a:schemeClr val="bg1"/>
                </a:solidFill>
              </a:rPr>
              <a:t>of imperfection, of what may seem</a:t>
            </a:r>
            <a:br>
              <a:rPr lang="en-US" sz="1800" dirty="0">
                <a:solidFill>
                  <a:schemeClr val="bg1"/>
                </a:solidFill>
              </a:rPr>
            </a:br>
            <a:r>
              <a:rPr lang="en-US" sz="1800" dirty="0">
                <a:solidFill>
                  <a:schemeClr val="bg1"/>
                </a:solidFill>
              </a:rPr>
              <a:t>like “slow” progress</a:t>
            </a:r>
          </a:p>
          <a:p>
            <a:pPr marL="171450" indent="-1714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Kindness</a:t>
            </a:r>
            <a:r>
              <a:rPr lang="en-US" sz="1800" dirty="0">
                <a:solidFill>
                  <a:schemeClr val="bg1"/>
                </a:solidFill>
              </a:rPr>
              <a:t>... </a:t>
            </a:r>
            <a:br>
              <a:rPr lang="en-US" sz="1800" dirty="0">
                <a:solidFill>
                  <a:schemeClr val="bg1"/>
                </a:solidFill>
              </a:rPr>
            </a:br>
            <a:r>
              <a:rPr lang="en-US" sz="1800" dirty="0">
                <a:solidFill>
                  <a:schemeClr val="bg1"/>
                </a:solidFill>
              </a:rPr>
              <a:t>reminding yourself that what seems “simple” isn’t always easy</a:t>
            </a:r>
          </a:p>
        </p:txBody>
      </p:sp>
    </p:spTree>
    <p:extLst>
      <p:ext uri="{BB962C8B-B14F-4D97-AF65-F5344CB8AC3E}">
        <p14:creationId xmlns:p14="http://schemas.microsoft.com/office/powerpoint/2010/main" val="2364536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 bwMode="auto">
          <a:xfrm rot="5400000">
            <a:off x="2381250" y="-2393950"/>
            <a:ext cx="4381500" cy="9144000"/>
          </a:xfrm>
          <a:prstGeom prst="rect">
            <a:avLst/>
          </a:prstGeom>
          <a:solidFill>
            <a:srgbClr val="39B54A"/>
          </a:solidFill>
          <a:ln w="349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srgbClr val="FFFF00"/>
              </a:solidFill>
              <a:ea typeface="ＭＳ Ｐゴシック" pitchFamily="34" charset="-128"/>
            </a:endParaRPr>
          </a:p>
        </p:txBody>
      </p:sp>
      <p:sp>
        <p:nvSpPr>
          <p:cNvPr id="13" name="Rectangle 12"/>
          <p:cNvSpPr/>
          <p:nvPr/>
        </p:nvSpPr>
        <p:spPr bwMode="auto">
          <a:xfrm rot="5400000">
            <a:off x="3858418" y="523082"/>
            <a:ext cx="1427163" cy="9144000"/>
          </a:xfrm>
          <a:prstGeom prst="rect">
            <a:avLst/>
          </a:prstGeom>
          <a:solidFill>
            <a:srgbClr val="007A3E"/>
          </a:solidFill>
          <a:ln w="349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00"/>
              </a:solidFill>
              <a:ea typeface="ＭＳ Ｐゴシック" pitchFamily="34" charset="-128"/>
            </a:endParaRPr>
          </a:p>
        </p:txBody>
      </p:sp>
      <p:sp>
        <p:nvSpPr>
          <p:cNvPr id="15364" name="Rectangle 4"/>
          <p:cNvSpPr>
            <a:spLocks/>
          </p:cNvSpPr>
          <p:nvPr/>
        </p:nvSpPr>
        <p:spPr bwMode="auto">
          <a:xfrm>
            <a:off x="215900" y="4646613"/>
            <a:ext cx="7175500" cy="76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45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3600" b="1">
                <a:solidFill>
                  <a:schemeClr val="bg1"/>
                </a:solidFill>
              </a:rPr>
              <a:t>BENEFITS OF THE EAP</a:t>
            </a:r>
          </a:p>
        </p:txBody>
      </p:sp>
      <p:sp>
        <p:nvSpPr>
          <p:cNvPr id="15365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EA962D8-3FCC-4791-9AA6-8513D104FBDF}" type="slidenum">
              <a:rPr lang="en-US" altLang="en-US" smtClean="0">
                <a:solidFill>
                  <a:srgbClr val="999999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en-US" altLang="en-US">
              <a:solidFill>
                <a:srgbClr val="999999"/>
              </a:solidFill>
            </a:endParaRPr>
          </a:p>
        </p:txBody>
      </p:sp>
      <p:sp>
        <p:nvSpPr>
          <p:cNvPr id="8" name="Isosceles Triangle 7"/>
          <p:cNvSpPr/>
          <p:nvPr/>
        </p:nvSpPr>
        <p:spPr>
          <a:xfrm>
            <a:off x="5473700" y="3867150"/>
            <a:ext cx="1600200" cy="854075"/>
          </a:xfrm>
          <a:prstGeom prst="triangle">
            <a:avLst/>
          </a:prstGeom>
          <a:solidFill>
            <a:srgbClr val="007A3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367" name="Text Box 9"/>
          <p:cNvSpPr txBox="1">
            <a:spLocks noChangeArrowheads="1"/>
          </p:cNvSpPr>
          <p:nvPr/>
        </p:nvSpPr>
        <p:spPr bwMode="auto">
          <a:xfrm>
            <a:off x="123825" y="5235575"/>
            <a:ext cx="76581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454025" indent="-223838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684213" indent="-230188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915988" indent="-231775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1146175" indent="-230188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1603375" indent="-2301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060575" indent="-2301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2517775" indent="-2301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2974975" indent="-2301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algn="ctr" defTabSz="914400" eaLnBrk="1" hangingPunct="1">
              <a:spcBef>
                <a:spcPts val="500"/>
              </a:spcBef>
              <a:spcAft>
                <a:spcPts val="500"/>
              </a:spcAft>
              <a:buClrTx/>
              <a:buFontTx/>
              <a:buNone/>
            </a:pPr>
            <a:r>
              <a:rPr lang="en-US" altLang="en-US" sz="1400" b="1">
                <a:solidFill>
                  <a:schemeClr val="bg1"/>
                </a:solidFill>
              </a:rPr>
              <a:t>Benefits vary by employer.  Please check with your HR for your specific EAP benefits. </a:t>
            </a:r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15368" name="Rectangle 3"/>
          <p:cNvSpPr txBox="1">
            <a:spLocks noChangeArrowheads="1"/>
          </p:cNvSpPr>
          <p:nvPr/>
        </p:nvSpPr>
        <p:spPr bwMode="auto">
          <a:xfrm>
            <a:off x="4219575" y="152401"/>
            <a:ext cx="4562475" cy="4098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454025" indent="-223838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684213" indent="-230188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915988" indent="-231775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1146175" indent="-230188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1603375" indent="-230188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060575" indent="-230188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2517775" indent="-230188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2974975" indent="-230188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buClr>
                <a:schemeClr val="bg1"/>
              </a:buClr>
            </a:pPr>
            <a:r>
              <a:rPr lang="en-US" altLang="en-US" sz="1800" dirty="0">
                <a:solidFill>
                  <a:schemeClr val="bg1"/>
                </a:solidFill>
              </a:rPr>
              <a:t>Face-to-face sessions</a:t>
            </a:r>
          </a:p>
          <a:p>
            <a:pPr>
              <a:buClr>
                <a:schemeClr val="bg1"/>
              </a:buClr>
            </a:pPr>
            <a:r>
              <a:rPr lang="en-US" altLang="en-US" sz="1800" dirty="0">
                <a:solidFill>
                  <a:schemeClr val="bg1"/>
                </a:solidFill>
              </a:rPr>
              <a:t>Confidential</a:t>
            </a:r>
          </a:p>
          <a:p>
            <a:pPr>
              <a:buClr>
                <a:schemeClr val="bg1"/>
              </a:buClr>
            </a:pPr>
            <a:r>
              <a:rPr lang="en-US" altLang="en-US" sz="1800" dirty="0">
                <a:solidFill>
                  <a:schemeClr val="bg1"/>
                </a:solidFill>
              </a:rPr>
              <a:t>Prepaid</a:t>
            </a:r>
          </a:p>
          <a:p>
            <a:pPr>
              <a:buClr>
                <a:schemeClr val="bg1"/>
              </a:buClr>
            </a:pPr>
            <a:r>
              <a:rPr lang="en-US" altLang="en-US" sz="1800" dirty="0">
                <a:solidFill>
                  <a:schemeClr val="bg1"/>
                </a:solidFill>
              </a:rPr>
              <a:t>Unlimited telephonic consultation </a:t>
            </a:r>
          </a:p>
          <a:p>
            <a:pPr>
              <a:buClr>
                <a:schemeClr val="bg1"/>
              </a:buClr>
            </a:pPr>
            <a:r>
              <a:rPr lang="en-US" altLang="en-US" sz="1800" dirty="0">
                <a:solidFill>
                  <a:schemeClr val="bg1"/>
                </a:solidFill>
              </a:rPr>
              <a:t>Available 24 hours a day, 7 days a week</a:t>
            </a:r>
          </a:p>
          <a:p>
            <a:pPr>
              <a:buClr>
                <a:schemeClr val="bg1"/>
              </a:buClr>
            </a:pPr>
            <a:r>
              <a:rPr lang="en-US" altLang="en-US" sz="1800" dirty="0">
                <a:solidFill>
                  <a:schemeClr val="bg1"/>
                </a:solidFill>
              </a:rPr>
              <a:t>Household benefit</a:t>
            </a:r>
          </a:p>
          <a:p>
            <a:pPr>
              <a:buClr>
                <a:schemeClr val="bg1"/>
              </a:buClr>
            </a:pPr>
            <a:r>
              <a:rPr lang="en-US" altLang="en-US" sz="1800" dirty="0">
                <a:solidFill>
                  <a:schemeClr val="bg1"/>
                </a:solidFill>
              </a:rPr>
              <a:t>Work/life support such as </a:t>
            </a:r>
            <a:br>
              <a:rPr lang="en-US" altLang="en-US" sz="1800" dirty="0">
                <a:solidFill>
                  <a:schemeClr val="bg1"/>
                </a:solidFill>
              </a:rPr>
            </a:br>
            <a:r>
              <a:rPr lang="en-US" altLang="en-US" sz="1800" dirty="0">
                <a:solidFill>
                  <a:schemeClr val="bg1"/>
                </a:solidFill>
              </a:rPr>
              <a:t>elder care, child care and pet care</a:t>
            </a:r>
          </a:p>
          <a:p>
            <a:pPr>
              <a:buClr>
                <a:schemeClr val="bg1"/>
              </a:buClr>
            </a:pPr>
            <a:r>
              <a:rPr lang="en-US" altLang="en-US" sz="1800" dirty="0">
                <a:solidFill>
                  <a:schemeClr val="bg1"/>
                </a:solidFill>
              </a:rPr>
              <a:t>Convenience services</a:t>
            </a:r>
          </a:p>
          <a:p>
            <a:pPr>
              <a:buClr>
                <a:schemeClr val="bg1"/>
              </a:buClr>
            </a:pPr>
            <a:r>
              <a:rPr lang="en-US" altLang="en-US" sz="1800" dirty="0">
                <a:solidFill>
                  <a:schemeClr val="bg1"/>
                </a:solidFill>
              </a:rPr>
              <a:t>Financial services</a:t>
            </a:r>
          </a:p>
          <a:p>
            <a:pPr>
              <a:buClr>
                <a:schemeClr val="bg1"/>
              </a:buClr>
            </a:pPr>
            <a:r>
              <a:rPr lang="en-US" altLang="en-US" sz="1800" dirty="0">
                <a:solidFill>
                  <a:schemeClr val="bg1"/>
                </a:solidFill>
              </a:rPr>
              <a:t>Legal services</a:t>
            </a:r>
          </a:p>
        </p:txBody>
      </p:sp>
      <p:sp>
        <p:nvSpPr>
          <p:cNvPr id="15369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0" y="6626225"/>
            <a:ext cx="7011988" cy="2286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800">
                <a:solidFill>
                  <a:srgbClr val="999999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rPr>
              <a:t>Use and distribution limited solely to authorized personnel. © 2022  Cigna  Some content provided under license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941031B-5301-4E08-ACD3-70795797F317}"/>
              </a:ext>
            </a:extLst>
          </p:cNvPr>
          <p:cNvSpPr/>
          <p:nvPr/>
        </p:nvSpPr>
        <p:spPr>
          <a:xfrm>
            <a:off x="-1" y="1444625"/>
            <a:ext cx="403860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1-877-622-4327</a:t>
            </a:r>
          </a:p>
        </p:txBody>
      </p:sp>
    </p:spTree>
    <p:extLst>
      <p:ext uri="{BB962C8B-B14F-4D97-AF65-F5344CB8AC3E}">
        <p14:creationId xmlns:p14="http://schemas.microsoft.com/office/powerpoint/2010/main" val="3786295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/>
          </p:cNvSpPr>
          <p:nvPr/>
        </p:nvSpPr>
        <p:spPr bwMode="auto">
          <a:xfrm>
            <a:off x="458788" y="889478"/>
            <a:ext cx="83058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81000" indent="-381000" defTabSz="457200" eaLnBrk="0" hangingPunct="0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9pPr>
          </a:lstStyle>
          <a:p>
            <a:pPr eaLnBrk="1" hangingPunct="1">
              <a:spcAft>
                <a:spcPct val="60000"/>
              </a:spcAft>
              <a:buClrTx/>
              <a:buNone/>
            </a:pPr>
            <a:r>
              <a:rPr lang="en-US" altLang="en-US" sz="1100" dirty="0"/>
              <a:t>American Psychological Association (APA) (</a:t>
            </a:r>
            <a:r>
              <a:rPr lang="en-US" altLang="en-US" sz="1100" dirty="0" err="1"/>
              <a:t>n.d.</a:t>
            </a:r>
            <a:r>
              <a:rPr lang="en-US" altLang="en-US" sz="1100" dirty="0"/>
              <a:t>) Flourishing definition. </a:t>
            </a:r>
            <a:r>
              <a:rPr lang="en-US" altLang="en-US" sz="1100" dirty="0">
                <a:hlinkClick r:id="rId3"/>
              </a:rPr>
              <a:t>https://dictionary.apa.org/flourishing</a:t>
            </a:r>
            <a:endParaRPr lang="en-US" altLang="en-US" sz="1100" dirty="0"/>
          </a:p>
          <a:p>
            <a:pPr eaLnBrk="1" hangingPunct="1">
              <a:spcAft>
                <a:spcPct val="60000"/>
              </a:spcAft>
              <a:buClrTx/>
              <a:buNone/>
            </a:pPr>
            <a:r>
              <a:rPr lang="en-US" altLang="en-US" sz="1100" dirty="0"/>
              <a:t>American Psychological Association (APA) (2021, March) </a:t>
            </a:r>
            <a:r>
              <a:rPr lang="en-US" altLang="en-US" sz="1100" i="1" dirty="0"/>
              <a:t>Speaking of Psychology: How meditation can help you live a flourishing life, with Richard Davidson, PhD </a:t>
            </a:r>
            <a:r>
              <a:rPr lang="en-US" altLang="en-US" sz="1100" dirty="0"/>
              <a:t>[podcast]. </a:t>
            </a:r>
            <a:r>
              <a:rPr lang="en-US" altLang="en-US" sz="1100" dirty="0">
                <a:hlinkClick r:id="rId4"/>
              </a:rPr>
              <a:t>https://www.apa.org/news/podcasts/speaking-of-psychology/meditation</a:t>
            </a:r>
            <a:endParaRPr lang="en-US" altLang="en-US" sz="1100" dirty="0"/>
          </a:p>
          <a:p>
            <a:pPr eaLnBrk="1" hangingPunct="1">
              <a:spcAft>
                <a:spcPct val="60000"/>
              </a:spcAft>
              <a:buClrTx/>
              <a:buNone/>
            </a:pPr>
            <a:r>
              <a:rPr lang="en-US" altLang="en-US" sz="1100" dirty="0"/>
              <a:t>Ackerman, C.E. (2021, July 12) </a:t>
            </a:r>
            <a:r>
              <a:rPr lang="en-US" altLang="en-US" sz="1100" i="1" dirty="0"/>
              <a:t>Flourishing in Psychology: Definition + 8 Practical Tips. </a:t>
            </a:r>
            <a:r>
              <a:rPr lang="en-US" altLang="en-US" sz="1100" dirty="0"/>
              <a:t>PositivePsychology.com. </a:t>
            </a:r>
            <a:r>
              <a:rPr lang="en-US" altLang="en-US" sz="1100" dirty="0">
                <a:hlinkClick r:id="rId5"/>
              </a:rPr>
              <a:t>https://positivepsychology.com/flourishing/</a:t>
            </a:r>
            <a:endParaRPr lang="en-US" altLang="en-US" sz="1100" dirty="0"/>
          </a:p>
          <a:p>
            <a:pPr eaLnBrk="1" hangingPunct="1">
              <a:spcAft>
                <a:spcPct val="60000"/>
              </a:spcAft>
              <a:buClrTx/>
              <a:buNone/>
            </a:pPr>
            <a:r>
              <a:rPr lang="en-US" altLang="en-US" sz="1100" dirty="0" err="1">
                <a:latin typeface="Arial" charset="0"/>
                <a:cs typeface="Arial" charset="0"/>
              </a:rPr>
              <a:t>Cassetty</a:t>
            </a:r>
            <a:r>
              <a:rPr lang="en-US" altLang="en-US" sz="1100" dirty="0">
                <a:latin typeface="Arial" charset="0"/>
                <a:cs typeface="Arial" charset="0"/>
              </a:rPr>
              <a:t>, S. (2021, November 15) </a:t>
            </a:r>
            <a:r>
              <a:rPr lang="en-US" altLang="en-US" sz="1100" i="1" dirty="0">
                <a:latin typeface="Arial" charset="0"/>
                <a:cs typeface="Arial" charset="0"/>
              </a:rPr>
              <a:t>Can you eat your way to better mental health? A dietitian explains. </a:t>
            </a:r>
            <a:r>
              <a:rPr lang="en-US" altLang="en-US" sz="1100" dirty="0">
                <a:latin typeface="Arial" charset="0"/>
                <a:cs typeface="Arial" charset="0"/>
              </a:rPr>
              <a:t>Today. </a:t>
            </a:r>
            <a:r>
              <a:rPr lang="en-US" altLang="en-US" sz="1100" dirty="0">
                <a:latin typeface="Arial" charset="0"/>
                <a:cs typeface="Arial" charset="0"/>
                <a:hlinkClick r:id="rId6"/>
              </a:rPr>
              <a:t>https://www.today.com/health/do-you-want-feel-happier-here-s-what-foods-eat-t239008</a:t>
            </a:r>
            <a:endParaRPr lang="en-US" altLang="en-US" sz="1100" dirty="0">
              <a:latin typeface="Arial" charset="0"/>
              <a:cs typeface="Arial" charset="0"/>
            </a:endParaRPr>
          </a:p>
          <a:p>
            <a:pPr eaLnBrk="1" hangingPunct="1">
              <a:spcAft>
                <a:spcPct val="60000"/>
              </a:spcAft>
              <a:buClrTx/>
              <a:buNone/>
            </a:pPr>
            <a:r>
              <a:rPr lang="en-US" altLang="en-US" sz="1100" dirty="0">
                <a:latin typeface="Arial" charset="0"/>
                <a:cs typeface="Arial" charset="0"/>
              </a:rPr>
              <a:t>Cleveland Clinic. (2020, October 28). Why giving is good for your health. Retrieved from </a:t>
            </a:r>
            <a:r>
              <a:rPr lang="en-US" altLang="en-US" sz="1100" dirty="0">
                <a:latin typeface="Arial" charset="0"/>
                <a:cs typeface="Arial" charset="0"/>
                <a:hlinkClick r:id="rId7"/>
              </a:rPr>
              <a:t>https://health.clevelandclinic.org/why-giving-is-good-for-your-health/</a:t>
            </a:r>
            <a:r>
              <a:rPr lang="en-US" altLang="en-US" sz="1100" dirty="0">
                <a:latin typeface="Arial" charset="0"/>
                <a:cs typeface="Arial" charset="0"/>
              </a:rPr>
              <a:t> </a:t>
            </a:r>
          </a:p>
          <a:p>
            <a:pPr eaLnBrk="1" hangingPunct="1">
              <a:spcAft>
                <a:spcPct val="60000"/>
              </a:spcAft>
              <a:buClrTx/>
              <a:buNone/>
            </a:pPr>
            <a:r>
              <a:rPr lang="en-US" altLang="en-US" sz="1100" dirty="0"/>
              <a:t>Dutton, J.E. &amp; </a:t>
            </a:r>
            <a:r>
              <a:rPr lang="en-US" altLang="en-US" sz="1100" dirty="0" err="1"/>
              <a:t>Wrzesniewski</a:t>
            </a:r>
            <a:r>
              <a:rPr lang="en-US" altLang="en-US" sz="1100" dirty="0"/>
              <a:t>, A. (2020, March 12) </a:t>
            </a:r>
            <a:r>
              <a:rPr lang="en-US" altLang="en-US" sz="1100" i="1" dirty="0"/>
              <a:t>What Job Crafting Looks Like. </a:t>
            </a:r>
            <a:r>
              <a:rPr lang="en-US" altLang="en-US" sz="1100" dirty="0"/>
              <a:t>Harvard Business Review. </a:t>
            </a:r>
            <a:r>
              <a:rPr lang="en-US" altLang="en-US" sz="1100" dirty="0">
                <a:hlinkClick r:id="rId8"/>
              </a:rPr>
              <a:t>https://hbr.org/2020/03/what-job-crafting-looks-like</a:t>
            </a:r>
            <a:endParaRPr lang="en-US" altLang="en-US" sz="1100" dirty="0"/>
          </a:p>
          <a:p>
            <a:pPr eaLnBrk="1" hangingPunct="1">
              <a:spcAft>
                <a:spcPct val="60000"/>
              </a:spcAft>
              <a:buClrTx/>
              <a:buNone/>
            </a:pPr>
            <a:r>
              <a:rPr lang="en-US" altLang="en-US" sz="1100" dirty="0"/>
              <a:t>Fulton, B. (2020, October 27) </a:t>
            </a:r>
            <a:r>
              <a:rPr lang="en-US" altLang="en-US" sz="1100" i="1" dirty="0"/>
              <a:t>The Benefits of Gratitude and How to Get Started. </a:t>
            </a:r>
            <a:r>
              <a:rPr lang="en-US" altLang="en-US" sz="1100" dirty="0" err="1"/>
              <a:t>Healthline</a:t>
            </a:r>
            <a:r>
              <a:rPr lang="en-US" altLang="en-US" sz="1100" dirty="0"/>
              <a:t>. </a:t>
            </a:r>
            <a:r>
              <a:rPr lang="en-US" altLang="en-US" sz="1100" dirty="0">
                <a:hlinkClick r:id="rId9"/>
              </a:rPr>
              <a:t>https://www.healthline.com/health/benefits-of-gratitude-practice</a:t>
            </a:r>
            <a:endParaRPr lang="en-US" altLang="en-US" sz="1100" dirty="0"/>
          </a:p>
          <a:p>
            <a:pPr eaLnBrk="1" hangingPunct="1">
              <a:spcAft>
                <a:spcPct val="60000"/>
              </a:spcAft>
              <a:buClrTx/>
              <a:buNone/>
            </a:pPr>
            <a:r>
              <a:rPr lang="en-US" altLang="en-US" sz="1100" dirty="0"/>
              <a:t>Gillette, H. (2021, June 24) </a:t>
            </a:r>
            <a:r>
              <a:rPr lang="en-US" altLang="en-US" sz="1100" i="1" dirty="0"/>
              <a:t>Are You Languishing? These Are the Signs and What to Do. </a:t>
            </a:r>
            <a:r>
              <a:rPr lang="en-US" altLang="en-US" sz="1100" dirty="0" err="1"/>
              <a:t>PsychCentral</a:t>
            </a:r>
            <a:r>
              <a:rPr lang="en-US" altLang="en-US" sz="1100" dirty="0"/>
              <a:t>. </a:t>
            </a:r>
            <a:r>
              <a:rPr lang="en-US" altLang="en-US" sz="1100" dirty="0">
                <a:hlinkClick r:id="rId10"/>
              </a:rPr>
              <a:t>https://psychcentral.com/depression/what-is-languishing</a:t>
            </a:r>
            <a:endParaRPr lang="en-US" altLang="en-US" sz="1100" dirty="0"/>
          </a:p>
          <a:p>
            <a:pPr eaLnBrk="1" hangingPunct="1">
              <a:spcAft>
                <a:spcPct val="60000"/>
              </a:spcAft>
              <a:buClrTx/>
              <a:buNone/>
            </a:pPr>
            <a:r>
              <a:rPr lang="en-US" altLang="en-US" sz="1100" dirty="0" err="1"/>
              <a:t>Gloster</a:t>
            </a:r>
            <a:r>
              <a:rPr lang="en-US" altLang="en-US" sz="1100" dirty="0"/>
              <a:t> AT, </a:t>
            </a:r>
            <a:r>
              <a:rPr lang="en-US" altLang="en-US" sz="1100" dirty="0" err="1"/>
              <a:t>Lamnisos</a:t>
            </a:r>
            <a:r>
              <a:rPr lang="en-US" altLang="en-US" sz="1100" dirty="0"/>
              <a:t> D, </a:t>
            </a:r>
            <a:r>
              <a:rPr lang="en-US" altLang="en-US" sz="1100" dirty="0" err="1"/>
              <a:t>Lubenko</a:t>
            </a:r>
            <a:r>
              <a:rPr lang="en-US" altLang="en-US" sz="1100" dirty="0"/>
              <a:t> J, </a:t>
            </a:r>
            <a:r>
              <a:rPr lang="en-US" altLang="en-US" sz="1100" dirty="0" err="1"/>
              <a:t>Presti</a:t>
            </a:r>
            <a:r>
              <a:rPr lang="en-US" altLang="en-US" sz="1100" dirty="0"/>
              <a:t> G, </a:t>
            </a:r>
            <a:r>
              <a:rPr lang="en-US" altLang="en-US" sz="1100" dirty="0" err="1"/>
              <a:t>Squatrito</a:t>
            </a:r>
            <a:r>
              <a:rPr lang="en-US" altLang="en-US" sz="1100" dirty="0"/>
              <a:t> V, </a:t>
            </a:r>
            <a:r>
              <a:rPr lang="en-US" altLang="en-US" sz="1100" dirty="0" err="1"/>
              <a:t>Constantinou</a:t>
            </a:r>
            <a:r>
              <a:rPr lang="en-US" altLang="en-US" sz="1100" dirty="0"/>
              <a:t> M, </a:t>
            </a:r>
            <a:r>
              <a:rPr lang="en-US" altLang="en-US" sz="1100" dirty="0" err="1"/>
              <a:t>Nicolaou</a:t>
            </a:r>
            <a:r>
              <a:rPr lang="en-US" altLang="en-US" sz="1100" dirty="0"/>
              <a:t> C, et al. (2020) Impact of COVID-19 pandemic on mental health: An international study. </a:t>
            </a:r>
            <a:r>
              <a:rPr lang="en-US" altLang="en-US" sz="1100" i="1" dirty="0" err="1"/>
              <a:t>PloS</a:t>
            </a:r>
            <a:r>
              <a:rPr lang="en-US" altLang="en-US" sz="1100" i="1" dirty="0"/>
              <a:t> One</a:t>
            </a:r>
            <a:r>
              <a:rPr lang="en-US" altLang="en-US" sz="1100" dirty="0"/>
              <a:t>, </a:t>
            </a:r>
            <a:r>
              <a:rPr lang="en-US" altLang="en-US" sz="1100" i="1" dirty="0"/>
              <a:t>15(</a:t>
            </a:r>
            <a:r>
              <a:rPr lang="en-US" altLang="en-US" sz="1100" dirty="0"/>
              <a:t>12). </a:t>
            </a:r>
            <a:r>
              <a:rPr lang="en-US" altLang="en-US" sz="1100" dirty="0">
                <a:hlinkClick r:id="rId11"/>
              </a:rPr>
              <a:t>https://doi.org/10.1371/journal.pone.0244809</a:t>
            </a:r>
            <a:endParaRPr lang="en-US" altLang="en-US" sz="1100" dirty="0"/>
          </a:p>
          <a:p>
            <a:pPr eaLnBrk="1" hangingPunct="1">
              <a:spcAft>
                <a:spcPct val="60000"/>
              </a:spcAft>
              <a:buClrTx/>
              <a:buNone/>
            </a:pPr>
            <a:r>
              <a:rPr lang="en-US" altLang="en-US" sz="1100" dirty="0"/>
              <a:t>Gould, W.R. (2021, November 11) </a:t>
            </a:r>
            <a:r>
              <a:rPr lang="en-US" altLang="en-US" sz="1100" i="1" dirty="0"/>
              <a:t>The Dangers of Bottling Up Our Emotions. </a:t>
            </a:r>
            <a:r>
              <a:rPr lang="en-US" altLang="en-US" sz="1100" dirty="0" err="1"/>
              <a:t>VeryWell</a:t>
            </a:r>
            <a:r>
              <a:rPr lang="en-US" altLang="en-US" sz="1100" dirty="0"/>
              <a:t> Mind. </a:t>
            </a:r>
            <a:r>
              <a:rPr lang="en-US" altLang="en-US" sz="1100" dirty="0">
                <a:hlinkClick r:id="rId12"/>
              </a:rPr>
              <a:t>https://www.verywellmind.com/the-dangers-of-bottling-up-our-emotions-5207825</a:t>
            </a:r>
            <a:endParaRPr lang="en-US" altLang="en-US" sz="1100" dirty="0"/>
          </a:p>
          <a:p>
            <a:pPr eaLnBrk="1" hangingPunct="1">
              <a:spcAft>
                <a:spcPct val="60000"/>
              </a:spcAft>
              <a:buClrTx/>
              <a:buNone/>
            </a:pPr>
            <a:r>
              <a:rPr lang="en-US" altLang="en-US" sz="1100" dirty="0"/>
              <a:t>Grant, A. (2021, April 19) </a:t>
            </a:r>
            <a:r>
              <a:rPr lang="en-US" altLang="en-US" sz="1100" i="1" dirty="0"/>
              <a:t>There’s a Name for the Blah You’re Feeling: It’s Called Languishing. </a:t>
            </a:r>
            <a:r>
              <a:rPr lang="en-US" altLang="en-US" sz="1100" dirty="0"/>
              <a:t>New York Times. </a:t>
            </a:r>
            <a:r>
              <a:rPr lang="en-US" altLang="en-US" sz="1100" dirty="0">
                <a:hlinkClick r:id="rId13"/>
              </a:rPr>
              <a:t>https://www.nytimes.com/2021/04/19/well/mind/covid-mental-health-languishing.html</a:t>
            </a:r>
            <a:endParaRPr lang="en-US" altLang="en-US" sz="1100" dirty="0"/>
          </a:p>
          <a:p>
            <a:pPr eaLnBrk="1" hangingPunct="1">
              <a:spcAft>
                <a:spcPct val="60000"/>
              </a:spcAft>
              <a:buClrTx/>
              <a:buNone/>
            </a:pPr>
            <a:endParaRPr lang="en-US" altLang="en-US" sz="1050" dirty="0"/>
          </a:p>
          <a:p>
            <a:pPr eaLnBrk="1" hangingPunct="1">
              <a:spcAft>
                <a:spcPct val="60000"/>
              </a:spcAft>
              <a:buClrTx/>
              <a:buNone/>
            </a:pPr>
            <a:endParaRPr lang="en-US" altLang="en-US" sz="1050" dirty="0"/>
          </a:p>
        </p:txBody>
      </p:sp>
      <p:sp>
        <p:nvSpPr>
          <p:cNvPr id="16387" name="Rectangle 3"/>
          <p:cNvSpPr>
            <a:spLocks/>
          </p:cNvSpPr>
          <p:nvPr/>
        </p:nvSpPr>
        <p:spPr bwMode="auto">
          <a:xfrm>
            <a:off x="458788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9pPr>
          </a:lstStyle>
          <a:p>
            <a:pPr eaLnBrk="1" hangingPunct="1">
              <a:lnSpc>
                <a:spcPts val="25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000" b="1" dirty="0">
                <a:solidFill>
                  <a:srgbClr val="007A3E"/>
                </a:solidFill>
              </a:rPr>
              <a:t>REFERENCES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626225"/>
            <a:ext cx="7011988" cy="228600"/>
          </a:xfrm>
        </p:spPr>
        <p:txBody>
          <a:bodyPr/>
          <a:lstStyle/>
          <a:p>
            <a:r>
              <a:rPr lang="en-US" altLang="en-US"/>
              <a:t>Use and distribution limited solely to authorized personnel. © 2022  Cigna  Some content provided under license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0E1DF-8D3F-4AD8-AE6B-6D4EC949FB90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0974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/>
          </p:cNvSpPr>
          <p:nvPr/>
        </p:nvSpPr>
        <p:spPr bwMode="auto">
          <a:xfrm>
            <a:off x="457199" y="919192"/>
            <a:ext cx="8516679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81000" indent="-381000" defTabSz="457200" eaLnBrk="0" hangingPunct="0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9pPr>
          </a:lstStyle>
          <a:p>
            <a:pPr eaLnBrk="1" hangingPunct="1">
              <a:spcAft>
                <a:spcPct val="60000"/>
              </a:spcAft>
              <a:buClrTx/>
              <a:buNone/>
            </a:pPr>
            <a:r>
              <a:rPr lang="en-US" altLang="en-US" sz="1100" dirty="0"/>
              <a:t>Lindberg, S. (2021, September 22) </a:t>
            </a:r>
            <a:r>
              <a:rPr lang="en-US" altLang="en-US" sz="1100" i="1" dirty="0"/>
              <a:t>Fit It In: Mini Workouts Are a Great Option When You’re Crunched for Time. </a:t>
            </a:r>
            <a:r>
              <a:rPr lang="en-US" altLang="en-US" sz="1100" dirty="0" err="1"/>
              <a:t>Healthline</a:t>
            </a:r>
            <a:r>
              <a:rPr lang="en-US" altLang="en-US" sz="1100" dirty="0"/>
              <a:t>. </a:t>
            </a:r>
            <a:r>
              <a:rPr lang="en-US" altLang="en-US" sz="1100" dirty="0">
                <a:hlinkClick r:id="rId3"/>
              </a:rPr>
              <a:t>https://www.healthline.com/health/fitness/fit-it-in-mini-workouts</a:t>
            </a:r>
            <a:endParaRPr lang="en-US" altLang="en-US" sz="1100" dirty="0"/>
          </a:p>
          <a:p>
            <a:pPr eaLnBrk="1" hangingPunct="1">
              <a:spcAft>
                <a:spcPct val="60000"/>
              </a:spcAft>
              <a:buClrTx/>
              <a:buNone/>
            </a:pPr>
            <a:r>
              <a:rPr lang="en-US" altLang="en-US" sz="1100" dirty="0"/>
              <a:t>Nicolaus, P. (2019, July 26) </a:t>
            </a:r>
            <a:r>
              <a:rPr lang="en-US" altLang="en-US" sz="1100" i="1" dirty="0"/>
              <a:t>Want to Feel Happier Today? Try Talking to a Stranger.</a:t>
            </a:r>
            <a:r>
              <a:rPr lang="en-US" altLang="en-US" sz="1100" dirty="0"/>
              <a:t> National Public Radio. </a:t>
            </a:r>
            <a:r>
              <a:rPr lang="en-US" altLang="en-US" sz="1100" dirty="0">
                <a:hlinkClick r:id="rId4"/>
              </a:rPr>
              <a:t>https://www.npr.org/sections/health-shots/2019/07/26/744267015/want-to-feel-happier-today-try-talking-to-a-stranger</a:t>
            </a:r>
            <a:endParaRPr lang="en-US" altLang="en-US" sz="1100" dirty="0"/>
          </a:p>
          <a:p>
            <a:pPr eaLnBrk="1" hangingPunct="1">
              <a:spcAft>
                <a:spcPct val="60000"/>
              </a:spcAft>
              <a:buClrTx/>
              <a:buNone/>
            </a:pPr>
            <a:r>
              <a:rPr lang="en-US" altLang="en-US" sz="1100" dirty="0"/>
              <a:t>Reynolds, G. (2021, May 17) </a:t>
            </a:r>
            <a:r>
              <a:rPr lang="en-US" altLang="en-US" sz="1100" i="1" dirty="0"/>
              <a:t>How Exercise May Help Us Flourish. </a:t>
            </a:r>
            <a:r>
              <a:rPr lang="en-US" altLang="en-US" sz="1100" dirty="0"/>
              <a:t>New York Times. </a:t>
            </a:r>
            <a:r>
              <a:rPr lang="en-US" altLang="en-US" sz="1100" dirty="0">
                <a:hlinkClick r:id="rId5"/>
              </a:rPr>
              <a:t>https://www.nytimes.com/2021/05/12/well/move/exercise-mental-health-flourishing.html</a:t>
            </a:r>
            <a:endParaRPr lang="en-US" altLang="en-US" sz="1100" dirty="0"/>
          </a:p>
          <a:p>
            <a:pPr eaLnBrk="1" hangingPunct="1">
              <a:spcAft>
                <a:spcPct val="60000"/>
              </a:spcAft>
              <a:buClrTx/>
              <a:buNone/>
            </a:pPr>
            <a:r>
              <a:rPr lang="en-US" altLang="en-US" sz="1100" dirty="0"/>
              <a:t>Santos, L. (</a:t>
            </a:r>
            <a:r>
              <a:rPr lang="en-US" altLang="en-US" sz="1100" dirty="0" err="1"/>
              <a:t>n.d.</a:t>
            </a:r>
            <a:r>
              <a:rPr lang="en-US" altLang="en-US" sz="1100" dirty="0"/>
              <a:t>) </a:t>
            </a:r>
            <a:r>
              <a:rPr lang="en-US" altLang="en-US" sz="1100" i="1" dirty="0"/>
              <a:t>Things We Think Will Make Us Happy (But Don’t) </a:t>
            </a:r>
            <a:r>
              <a:rPr lang="en-US" altLang="en-US" sz="1100" dirty="0"/>
              <a:t>[Online course lecture]. The Science of Well-Being, </a:t>
            </a:r>
            <a:r>
              <a:rPr lang="en-US" altLang="en-US" sz="1100" dirty="0">
                <a:hlinkClick r:id="rId6"/>
              </a:rPr>
              <a:t>https://www.coursera.org/learn/the-science-of-well-being</a:t>
            </a:r>
            <a:endParaRPr lang="en-US" altLang="en-US" sz="1100" dirty="0"/>
          </a:p>
          <a:p>
            <a:pPr eaLnBrk="1" hangingPunct="1">
              <a:spcAft>
                <a:spcPct val="60000"/>
              </a:spcAft>
              <a:buClrTx/>
              <a:buNone/>
            </a:pPr>
            <a:r>
              <a:rPr lang="en-US" altLang="en-US" sz="1100" dirty="0" err="1"/>
              <a:t>Stulberg</a:t>
            </a:r>
            <a:r>
              <a:rPr lang="en-US" altLang="en-US" sz="1100" dirty="0"/>
              <a:t>, B. (2022, February 13) </a:t>
            </a:r>
            <a:r>
              <a:rPr lang="en-US" altLang="en-US" sz="1100" i="1" dirty="0"/>
              <a:t>You’ve Done Self Care. You’ve Languished. Now Try This. </a:t>
            </a:r>
            <a:r>
              <a:rPr lang="en-US" altLang="en-US" sz="1100" dirty="0"/>
              <a:t>New York Times. </a:t>
            </a:r>
            <a:r>
              <a:rPr lang="en-US" altLang="en-US" sz="1100" dirty="0">
                <a:hlinkClick r:id="rId7"/>
              </a:rPr>
              <a:t>https://www.nytimes.com/2022/02/13/opinion/culture/pandemic-languishing-behavioral-activation.html</a:t>
            </a:r>
            <a:endParaRPr lang="en-US" altLang="en-US" sz="1100" dirty="0"/>
          </a:p>
          <a:p>
            <a:pPr eaLnBrk="1" hangingPunct="1">
              <a:spcAft>
                <a:spcPct val="60000"/>
              </a:spcAft>
              <a:buClrTx/>
              <a:buNone/>
            </a:pPr>
            <a:r>
              <a:rPr lang="en-US" altLang="en-US" sz="1100" dirty="0"/>
              <a:t>U.S. Department of Health and Human Services (HHS) (2022, February 28) </a:t>
            </a:r>
            <a:r>
              <a:rPr lang="en-US" altLang="en-US" sz="1100" i="1" dirty="0"/>
              <a:t>What is Mental Health? </a:t>
            </a:r>
            <a:r>
              <a:rPr lang="en-US" altLang="en-US" sz="1100" dirty="0">
                <a:hlinkClick r:id="rId8"/>
              </a:rPr>
              <a:t>https://www.mentalhealth.gov/basics/what-is-mental-health</a:t>
            </a:r>
            <a:endParaRPr lang="en-US" altLang="en-US" sz="1100" dirty="0"/>
          </a:p>
          <a:p>
            <a:pPr eaLnBrk="1" hangingPunct="1">
              <a:spcAft>
                <a:spcPct val="60000"/>
              </a:spcAft>
              <a:buClrTx/>
              <a:buNone/>
            </a:pPr>
            <a:r>
              <a:rPr lang="en-US" altLang="en-US" sz="1100" dirty="0" err="1"/>
              <a:t>VanerWeele</a:t>
            </a:r>
            <a:r>
              <a:rPr lang="en-US" altLang="en-US" sz="1100" dirty="0"/>
              <a:t>, T.J. (2020) Activities for Flourishing: An Evidence-Based Guide. </a:t>
            </a:r>
            <a:r>
              <a:rPr lang="en-US" altLang="en-US" sz="1100" i="1" dirty="0"/>
              <a:t>Journal of Positive Psychology &amp; Wellbeing, 4</a:t>
            </a:r>
            <a:r>
              <a:rPr lang="en-US" altLang="en-US" sz="1100" dirty="0"/>
              <a:t>(1), pp. 79-91. </a:t>
            </a:r>
            <a:r>
              <a:rPr lang="en-US" altLang="en-US" sz="1100" dirty="0">
                <a:hlinkClick r:id="rId9"/>
              </a:rPr>
              <a:t>https://hfh.fas.harvard.edu/files/pik/files/activitiesforflourishing_jppw.pdf</a:t>
            </a:r>
            <a:endParaRPr lang="en-US" altLang="en-US" sz="1100" dirty="0"/>
          </a:p>
          <a:p>
            <a:pPr eaLnBrk="1" hangingPunct="1">
              <a:spcAft>
                <a:spcPct val="60000"/>
              </a:spcAft>
              <a:buClrTx/>
              <a:buNone/>
            </a:pPr>
            <a:r>
              <a:rPr lang="en-US" altLang="en-US" sz="1100" dirty="0" err="1"/>
              <a:t>Villines</a:t>
            </a:r>
            <a:r>
              <a:rPr lang="en-US" altLang="en-US" sz="1100" dirty="0"/>
              <a:t>, Z. (2021, October 24) </a:t>
            </a:r>
            <a:r>
              <a:rPr lang="en-US" altLang="en-US" sz="1100" i="1" dirty="0"/>
              <a:t>What is behavioral activation? </a:t>
            </a:r>
            <a:r>
              <a:rPr lang="en-US" altLang="en-US" sz="1100" dirty="0"/>
              <a:t>Medical News Today. </a:t>
            </a:r>
            <a:r>
              <a:rPr lang="en-US" altLang="en-US" sz="1100" dirty="0">
                <a:hlinkClick r:id="rId10"/>
              </a:rPr>
              <a:t>https://www.medicalnewstoday.com/articles/behavioral-activation</a:t>
            </a:r>
            <a:endParaRPr lang="en-US" altLang="en-US" sz="1100" dirty="0"/>
          </a:p>
          <a:p>
            <a:pPr eaLnBrk="1" hangingPunct="1">
              <a:spcAft>
                <a:spcPct val="60000"/>
              </a:spcAft>
              <a:buClrTx/>
              <a:buNone/>
            </a:pPr>
            <a:r>
              <a:rPr lang="en-US" altLang="en-US" sz="1100" dirty="0"/>
              <a:t>Watson, S. &amp; </a:t>
            </a:r>
            <a:r>
              <a:rPr lang="en-US" altLang="en-US" sz="1100" dirty="0" err="1"/>
              <a:t>Cherney</a:t>
            </a:r>
            <a:r>
              <a:rPr lang="en-US" altLang="en-US" sz="1100" dirty="0"/>
              <a:t>, K. (2021, December 15) </a:t>
            </a:r>
            <a:r>
              <a:rPr lang="en-US" altLang="en-US" sz="1100" i="1" dirty="0"/>
              <a:t>The Effects of Sleep Deprivation on Your Body. </a:t>
            </a:r>
            <a:r>
              <a:rPr lang="en-US" altLang="en-US" sz="1100" dirty="0">
                <a:hlinkClick r:id="rId11"/>
              </a:rPr>
              <a:t>https://www.healthline.com/health/sleep-deprivation/effects-on-body</a:t>
            </a:r>
            <a:endParaRPr lang="en-US" altLang="en-US" sz="1100" dirty="0"/>
          </a:p>
          <a:p>
            <a:pPr eaLnBrk="1" hangingPunct="1">
              <a:spcAft>
                <a:spcPct val="60000"/>
              </a:spcAft>
              <a:buClrTx/>
              <a:buNone/>
            </a:pPr>
            <a:r>
              <a:rPr lang="en-US" altLang="en-US" sz="1100" dirty="0" err="1"/>
              <a:t>Wier</a:t>
            </a:r>
            <a:r>
              <a:rPr lang="en-US" altLang="en-US" sz="1100" dirty="0"/>
              <a:t>, K. (2020, April 1) </a:t>
            </a:r>
            <a:r>
              <a:rPr lang="en-US" altLang="en-US" sz="1100" i="1" dirty="0"/>
              <a:t>Nurtured by Nature. </a:t>
            </a:r>
            <a:r>
              <a:rPr lang="en-US" altLang="en-US" sz="1100" dirty="0"/>
              <a:t>American Psychological Association. </a:t>
            </a:r>
            <a:r>
              <a:rPr lang="en-US" altLang="en-US" sz="1100" dirty="0">
                <a:hlinkClick r:id="rId12"/>
              </a:rPr>
              <a:t>https://www.apa.org/monitor/2020/04/nurtured-nature</a:t>
            </a:r>
            <a:endParaRPr lang="en-US" altLang="en-US" sz="1100" dirty="0"/>
          </a:p>
          <a:p>
            <a:pPr eaLnBrk="1" hangingPunct="1">
              <a:spcAft>
                <a:spcPct val="60000"/>
              </a:spcAft>
              <a:buClrTx/>
              <a:buNone/>
            </a:pPr>
            <a:r>
              <a:rPr lang="en-US" altLang="en-US" sz="1100" dirty="0"/>
              <a:t>Young, R. &amp; McMahon, S. (2021, May 04) </a:t>
            </a:r>
            <a:r>
              <a:rPr lang="en-US" altLang="en-US" sz="1100" i="1" dirty="0"/>
              <a:t>Living, But Not Flourishing: The Pandemic-Fueled Feeling Known as ‘Languishing.’ </a:t>
            </a:r>
            <a:r>
              <a:rPr lang="en-US" altLang="en-US" sz="1100" dirty="0"/>
              <a:t> </a:t>
            </a:r>
            <a:br>
              <a:rPr lang="en-US" altLang="en-US" sz="1100" dirty="0"/>
            </a:br>
            <a:r>
              <a:rPr lang="en-US" altLang="en-US" sz="1100" dirty="0" err="1"/>
              <a:t>WBUR</a:t>
            </a:r>
            <a:r>
              <a:rPr lang="en-US" altLang="en-US" sz="1100" dirty="0"/>
              <a:t>. </a:t>
            </a:r>
            <a:r>
              <a:rPr lang="en-US" altLang="en-US" sz="1100" dirty="0">
                <a:hlinkClick r:id="rId13"/>
              </a:rPr>
              <a:t>https://www.wbur.org/hereandnow/2021/05/04/languishing-pandemic-mental-health</a:t>
            </a:r>
            <a:endParaRPr lang="en-US" altLang="en-US" sz="1100" dirty="0"/>
          </a:p>
          <a:p>
            <a:pPr eaLnBrk="1" hangingPunct="1">
              <a:spcAft>
                <a:spcPct val="60000"/>
              </a:spcAft>
              <a:buClrTx/>
              <a:buNone/>
            </a:pPr>
            <a:endParaRPr lang="en-US" altLang="en-US" sz="1050" dirty="0"/>
          </a:p>
        </p:txBody>
      </p:sp>
      <p:sp>
        <p:nvSpPr>
          <p:cNvPr id="16387" name="Rectangle 3"/>
          <p:cNvSpPr>
            <a:spLocks/>
          </p:cNvSpPr>
          <p:nvPr/>
        </p:nvSpPr>
        <p:spPr bwMode="auto">
          <a:xfrm>
            <a:off x="458788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9pPr>
          </a:lstStyle>
          <a:p>
            <a:pPr eaLnBrk="1" hangingPunct="1">
              <a:lnSpc>
                <a:spcPts val="25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000" b="1" dirty="0">
                <a:solidFill>
                  <a:srgbClr val="007A3E"/>
                </a:solidFill>
              </a:rPr>
              <a:t>REFERENCES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626225"/>
            <a:ext cx="7011988" cy="228600"/>
          </a:xfrm>
        </p:spPr>
        <p:txBody>
          <a:bodyPr/>
          <a:lstStyle/>
          <a:p>
            <a:r>
              <a:rPr lang="en-US" altLang="en-US"/>
              <a:t>Use and distribution limited solely to authorized personnel. © 2022  Cigna  Some content provided under license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0E1DF-8D3F-4AD8-AE6B-6D4EC949FB90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111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 bwMode="auto">
          <a:xfrm rot="5400000">
            <a:off x="2381250" y="-2381250"/>
            <a:ext cx="4381500" cy="9144000"/>
          </a:xfrm>
          <a:prstGeom prst="rect">
            <a:avLst/>
          </a:prstGeom>
          <a:solidFill>
            <a:srgbClr val="39B54A"/>
          </a:solidFill>
          <a:ln w="349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00"/>
              </a:solidFill>
              <a:ea typeface="ＭＳ Ｐゴシック" pitchFamily="34" charset="-128"/>
            </a:endParaRPr>
          </a:p>
        </p:txBody>
      </p:sp>
      <p:sp>
        <p:nvSpPr>
          <p:cNvPr id="13" name="Rectangle 12"/>
          <p:cNvSpPr/>
          <p:nvPr/>
        </p:nvSpPr>
        <p:spPr bwMode="auto">
          <a:xfrm rot="5400000">
            <a:off x="3849687" y="514350"/>
            <a:ext cx="1427163" cy="9161463"/>
          </a:xfrm>
          <a:prstGeom prst="rect">
            <a:avLst/>
          </a:prstGeom>
          <a:solidFill>
            <a:srgbClr val="007A3E"/>
          </a:solidFill>
          <a:ln w="349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00"/>
              </a:solidFill>
              <a:ea typeface="ＭＳ Ｐゴシック" pitchFamily="34" charset="-128"/>
            </a:endParaRPr>
          </a:p>
        </p:txBody>
      </p:sp>
      <p:sp>
        <p:nvSpPr>
          <p:cNvPr id="8197" name="TextBox 2"/>
          <p:cNvSpPr txBox="1">
            <a:spLocks noChangeArrowheads="1"/>
          </p:cNvSpPr>
          <p:nvPr/>
        </p:nvSpPr>
        <p:spPr bwMode="auto">
          <a:xfrm>
            <a:off x="877888" y="3521770"/>
            <a:ext cx="757555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None/>
            </a:pPr>
            <a:r>
              <a:rPr lang="en-US" sz="1000" dirty="0">
                <a:solidFill>
                  <a:schemeClr val="bg1"/>
                </a:solidFill>
              </a:rPr>
              <a:t>All Cigna products and services are provided exclusively by or through operating subsidiaries of Cigna Corporation. All pictures are for illustrative purposes only.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en-US" sz="1000" dirty="0">
              <a:solidFill>
                <a:schemeClr val="bg1"/>
              </a:solidFill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1000" dirty="0">
                <a:solidFill>
                  <a:schemeClr val="bg1"/>
                </a:solidFill>
              </a:rPr>
              <a:t>921150   04/22   © 2022 Cigna. Some content provided under license.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0E1DF-8D3F-4AD8-AE6B-6D4EC949FB90}" type="slidenum">
              <a:rPr lang="en-US" altLang="en-US" smtClean="0"/>
              <a:pPr/>
              <a:t>19</a:t>
            </a:fld>
            <a:endParaRPr lang="en-US" alt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en-US"/>
              <a:t>Use and distribution limited solely to authorized personnel. © 2022  Cigna  Some content provided under license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51196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/>
          <p:cNvSpPr/>
          <p:nvPr/>
        </p:nvSpPr>
        <p:spPr>
          <a:xfrm>
            <a:off x="7011988" y="604417"/>
            <a:ext cx="1133475" cy="1149350"/>
          </a:xfrm>
          <a:prstGeom prst="ellipse">
            <a:avLst/>
          </a:prstGeom>
          <a:solidFill>
            <a:srgbClr val="F68621"/>
          </a:solidFill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/>
            <a:r>
              <a:rPr lang="en-US" altLang="en-US" dirty="0">
                <a:solidFill>
                  <a:srgbClr val="007A3E"/>
                </a:solidFill>
                <a:latin typeface="Arial" charset="0"/>
                <a:cs typeface="Arial" charset="0"/>
              </a:rPr>
              <a:t>SEMINAR GOALS</a:t>
            </a:r>
          </a:p>
        </p:txBody>
      </p:sp>
      <p:sp>
        <p:nvSpPr>
          <p:cNvPr id="615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5A40921F-28CC-41F8-9612-AD8DD4E4F20F}" type="slidenum">
              <a:rPr lang="en-US" altLang="en-US" sz="1000" smtClean="0">
                <a:solidFill>
                  <a:srgbClr val="999999"/>
                </a:solidFill>
              </a:rPr>
              <a:pPr eaLnBrk="1" hangingPunct="1"/>
              <a:t>2</a:t>
            </a:fld>
            <a:endParaRPr lang="en-US" altLang="en-US" sz="1000">
              <a:solidFill>
                <a:srgbClr val="999999"/>
              </a:solidFill>
            </a:endParaRPr>
          </a:p>
        </p:txBody>
      </p:sp>
      <p:pic>
        <p:nvPicPr>
          <p:cNvPr id="2" name="Picture 2" descr="C:\Users\C40817\Desktop\New Brand\2015 Brand Assets v.2\Business icons\Cigna_icon_checklist-dkorang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3043" y="628188"/>
            <a:ext cx="1002788" cy="1002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769421" y="2105494"/>
            <a:ext cx="7608334" cy="1868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230188" indent="-230188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Arial"/>
                <a:ea typeface="MS PGothic" pitchFamily="34" charset="-128"/>
                <a:cs typeface="Arial"/>
              </a:defRPr>
            </a:lvl1pPr>
            <a:lvl2pPr marL="454025" indent="-223838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Arial"/>
                <a:ea typeface="MS PGothic" pitchFamily="34" charset="-128"/>
                <a:cs typeface="Arial"/>
              </a:defRPr>
            </a:lvl2pPr>
            <a:lvl3pPr marL="684213" indent="-230188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Arial"/>
                <a:ea typeface="MS PGothic" pitchFamily="34" charset="-128"/>
                <a:cs typeface="Arial"/>
              </a:defRPr>
            </a:lvl3pPr>
            <a:lvl4pPr marL="915988" indent="-231775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Arial"/>
                <a:ea typeface="MS PGothic" pitchFamily="34" charset="-128"/>
                <a:cs typeface="Arial"/>
              </a:defRPr>
            </a:lvl4pPr>
            <a:lvl5pPr marL="1146175" indent="-230188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Arial"/>
                <a:ea typeface="MS PGothic" pitchFamily="34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bg1"/>
              </a:buClr>
            </a:pPr>
            <a:r>
              <a:rPr lang="en-US" altLang="en-US" dirty="0">
                <a:solidFill>
                  <a:schemeClr val="bg1"/>
                </a:solidFill>
                <a:latin typeface="Arial" charset="0"/>
                <a:cs typeface="Arial" charset="0"/>
              </a:rPr>
              <a:t>Review the definitions of languishing and flourishing </a:t>
            </a:r>
          </a:p>
          <a:p>
            <a:pPr>
              <a:buClr>
                <a:schemeClr val="bg1"/>
              </a:buClr>
            </a:pPr>
            <a:r>
              <a:rPr lang="en-US" altLang="en-US" dirty="0">
                <a:solidFill>
                  <a:schemeClr val="bg1"/>
                </a:solidFill>
                <a:latin typeface="Arial" charset="0"/>
                <a:cs typeface="Arial" charset="0"/>
              </a:rPr>
              <a:t>Learn about core areas of our lives that contribute to flourishing</a:t>
            </a:r>
          </a:p>
          <a:p>
            <a:pPr>
              <a:buClr>
                <a:schemeClr val="bg1"/>
              </a:buClr>
            </a:pPr>
            <a:r>
              <a:rPr lang="en-US" altLang="en-US" dirty="0">
                <a:solidFill>
                  <a:schemeClr val="bg1"/>
                </a:solidFill>
                <a:latin typeface="Arial" charset="0"/>
                <a:cs typeface="Arial" charset="0"/>
              </a:rPr>
              <a:t>Explore targeted strategies for building up these areas</a:t>
            </a:r>
          </a:p>
          <a:p>
            <a:pPr>
              <a:buClr>
                <a:schemeClr val="bg1"/>
              </a:buClr>
            </a:pPr>
            <a:r>
              <a:rPr lang="en-US" altLang="en-US" dirty="0">
                <a:solidFill>
                  <a:schemeClr val="bg1"/>
                </a:solidFill>
                <a:latin typeface="Arial" charset="0"/>
                <a:cs typeface="Arial" charset="0"/>
              </a:rPr>
              <a:t>Understand how to use behavioral activation as a tool to get energized</a:t>
            </a:r>
          </a:p>
          <a:p>
            <a:pPr>
              <a:buClr>
                <a:schemeClr val="bg1"/>
              </a:buClr>
            </a:pPr>
            <a:r>
              <a:rPr lang="en-US" altLang="en-US" dirty="0">
                <a:solidFill>
                  <a:schemeClr val="bg1"/>
                </a:solidFill>
                <a:latin typeface="Arial" charset="0"/>
                <a:cs typeface="Arial" charset="0"/>
              </a:rPr>
              <a:t>Know the benefits of your Employee Assistance Program (EAP)</a:t>
            </a:r>
          </a:p>
          <a:p>
            <a:pPr>
              <a:buClr>
                <a:schemeClr val="bg1"/>
              </a:buClr>
            </a:pPr>
            <a:endParaRPr lang="en-US" altLang="en-US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>
              <a:spcAft>
                <a:spcPts val="1200"/>
              </a:spcAft>
              <a:buFont typeface="Wingdings" pitchFamily="2" charset="2"/>
              <a:buNone/>
            </a:pPr>
            <a:endParaRPr lang="en-US" altLang="en-US" dirty="0">
              <a:latin typeface="Arial" charset="0"/>
              <a:cs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en-US"/>
              <a:t>Use and distribution limited solely to authorized personnel. © 2022  Cigna  Some content provided under license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62846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094079" y="1376096"/>
            <a:ext cx="769137" cy="768096"/>
            <a:chOff x="1079907" y="1383187"/>
            <a:chExt cx="769137" cy="768096"/>
          </a:xfrm>
        </p:grpSpPr>
        <p:grpSp>
          <p:nvGrpSpPr>
            <p:cNvPr id="31" name="Group 30"/>
            <p:cNvGrpSpPr/>
            <p:nvPr/>
          </p:nvGrpSpPr>
          <p:grpSpPr>
            <a:xfrm>
              <a:off x="1079907" y="1383187"/>
              <a:ext cx="769137" cy="768096"/>
              <a:chOff x="1079907" y="1383187"/>
              <a:chExt cx="769137" cy="768096"/>
            </a:xfrm>
          </p:grpSpPr>
          <p:sp>
            <p:nvSpPr>
              <p:cNvPr id="33" name="Oval 32"/>
              <p:cNvSpPr/>
              <p:nvPr/>
            </p:nvSpPr>
            <p:spPr>
              <a:xfrm>
                <a:off x="1079907" y="1383187"/>
                <a:ext cx="769137" cy="768096"/>
              </a:xfrm>
              <a:prstGeom prst="ellipse">
                <a:avLst/>
              </a:prstGeom>
              <a:solidFill>
                <a:srgbClr val="F68621"/>
              </a:solidFill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1539524" y="1584325"/>
                <a:ext cx="45719" cy="0"/>
              </a:xfrm>
              <a:prstGeom prst="rect">
                <a:avLst/>
              </a:prstGeom>
              <a:solidFill>
                <a:srgbClr val="F6862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1512087" y="1576266"/>
                <a:ext cx="45719" cy="73152"/>
              </a:xfrm>
              <a:prstGeom prst="rect">
                <a:avLst/>
              </a:prstGeom>
              <a:solidFill>
                <a:srgbClr val="F6862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2" name="Freeform 29"/>
            <p:cNvSpPr>
              <a:spLocks noEditPoints="1"/>
            </p:cNvSpPr>
            <p:nvPr/>
          </p:nvSpPr>
          <p:spPr bwMode="auto">
            <a:xfrm>
              <a:off x="1191861" y="1491014"/>
              <a:ext cx="551595" cy="551595"/>
            </a:xfrm>
            <a:custGeom>
              <a:avLst/>
              <a:gdLst>
                <a:gd name="T0" fmla="*/ 2147483646 w 480"/>
                <a:gd name="T1" fmla="*/ 2147483646 h 480"/>
                <a:gd name="T2" fmla="*/ 2147483646 w 480"/>
                <a:gd name="T3" fmla="*/ 2147483646 h 480"/>
                <a:gd name="T4" fmla="*/ 2147483646 w 480"/>
                <a:gd name="T5" fmla="*/ 2147483646 h 480"/>
                <a:gd name="T6" fmla="*/ 2147483646 w 480"/>
                <a:gd name="T7" fmla="*/ 0 h 480"/>
                <a:gd name="T8" fmla="*/ 2147483646 w 480"/>
                <a:gd name="T9" fmla="*/ 2147483646 h 480"/>
                <a:gd name="T10" fmla="*/ 2147483646 w 480"/>
                <a:gd name="T11" fmla="*/ 2147483646 h 480"/>
                <a:gd name="T12" fmla="*/ 2147483646 w 480"/>
                <a:gd name="T13" fmla="*/ 2147483646 h 480"/>
                <a:gd name="T14" fmla="*/ 2147483646 w 480"/>
                <a:gd name="T15" fmla="*/ 2147483646 h 480"/>
                <a:gd name="T16" fmla="*/ 2147483646 w 480"/>
                <a:gd name="T17" fmla="*/ 2147483646 h 480"/>
                <a:gd name="T18" fmla="*/ 2147483646 w 480"/>
                <a:gd name="T19" fmla="*/ 2147483646 h 480"/>
                <a:gd name="T20" fmla="*/ 2147483646 w 480"/>
                <a:gd name="T21" fmla="*/ 2147483646 h 480"/>
                <a:gd name="T22" fmla="*/ 2147483646 w 480"/>
                <a:gd name="T23" fmla="*/ 2147483646 h 480"/>
                <a:gd name="T24" fmla="*/ 2147483646 w 480"/>
                <a:gd name="T25" fmla="*/ 2147483646 h 480"/>
                <a:gd name="T26" fmla="*/ 2147483646 w 480"/>
                <a:gd name="T27" fmla="*/ 2147483646 h 480"/>
                <a:gd name="T28" fmla="*/ 2147483646 w 480"/>
                <a:gd name="T29" fmla="*/ 2147483646 h 480"/>
                <a:gd name="T30" fmla="*/ 2147483646 w 480"/>
                <a:gd name="T31" fmla="*/ 2147483646 h 480"/>
                <a:gd name="T32" fmla="*/ 0 w 480"/>
                <a:gd name="T33" fmla="*/ 2147483646 h 480"/>
                <a:gd name="T34" fmla="*/ 2147483646 w 480"/>
                <a:gd name="T35" fmla="*/ 2147483646 h 480"/>
                <a:gd name="T36" fmla="*/ 2147483646 w 480"/>
                <a:gd name="T37" fmla="*/ 2147483646 h 480"/>
                <a:gd name="T38" fmla="*/ 2147483646 w 480"/>
                <a:gd name="T39" fmla="*/ 2147483646 h 480"/>
                <a:gd name="T40" fmla="*/ 2147483646 w 480"/>
                <a:gd name="T41" fmla="*/ 2147483646 h 480"/>
                <a:gd name="T42" fmla="*/ 2147483646 w 480"/>
                <a:gd name="T43" fmla="*/ 2147483646 h 480"/>
                <a:gd name="T44" fmla="*/ 2147483646 w 480"/>
                <a:gd name="T45" fmla="*/ 2147483646 h 480"/>
                <a:gd name="T46" fmla="*/ 2147483646 w 480"/>
                <a:gd name="T47" fmla="*/ 2147483646 h 480"/>
                <a:gd name="T48" fmla="*/ 2147483646 w 480"/>
                <a:gd name="T49" fmla="*/ 2147483646 h 480"/>
                <a:gd name="T50" fmla="*/ 2147483646 w 480"/>
                <a:gd name="T51" fmla="*/ 2147483646 h 480"/>
                <a:gd name="T52" fmla="*/ 2147483646 w 480"/>
                <a:gd name="T53" fmla="*/ 2147483646 h 480"/>
                <a:gd name="T54" fmla="*/ 2147483646 w 480"/>
                <a:gd name="T55" fmla="*/ 2147483646 h 480"/>
                <a:gd name="T56" fmla="*/ 2147483646 w 480"/>
                <a:gd name="T57" fmla="*/ 2147483646 h 480"/>
                <a:gd name="T58" fmla="*/ 2147483646 w 480"/>
                <a:gd name="T59" fmla="*/ 2147483646 h 480"/>
                <a:gd name="T60" fmla="*/ 2147483646 w 480"/>
                <a:gd name="T61" fmla="*/ 2147483646 h 480"/>
                <a:gd name="T62" fmla="*/ 2147483646 w 480"/>
                <a:gd name="T63" fmla="*/ 2147483646 h 480"/>
                <a:gd name="T64" fmla="*/ 2147483646 w 480"/>
                <a:gd name="T65" fmla="*/ 2147483646 h 480"/>
                <a:gd name="T66" fmla="*/ 2147483646 w 480"/>
                <a:gd name="T67" fmla="*/ 2147483646 h 480"/>
                <a:gd name="T68" fmla="*/ 2147483646 w 480"/>
                <a:gd name="T69" fmla="*/ 2147483646 h 480"/>
                <a:gd name="T70" fmla="*/ 2147483646 w 480"/>
                <a:gd name="T71" fmla="*/ 2147483646 h 480"/>
                <a:gd name="T72" fmla="*/ 2147483646 w 480"/>
                <a:gd name="T73" fmla="*/ 2147483646 h 480"/>
                <a:gd name="T74" fmla="*/ 2147483646 w 480"/>
                <a:gd name="T75" fmla="*/ 2147483646 h 480"/>
                <a:gd name="T76" fmla="*/ 2147483646 w 480"/>
                <a:gd name="T77" fmla="*/ 2147483646 h 480"/>
                <a:gd name="T78" fmla="*/ 2147483646 w 480"/>
                <a:gd name="T79" fmla="*/ 2147483646 h 480"/>
                <a:gd name="T80" fmla="*/ 2147483646 w 480"/>
                <a:gd name="T81" fmla="*/ 2147483646 h 480"/>
                <a:gd name="T82" fmla="*/ 2147483646 w 480"/>
                <a:gd name="T83" fmla="*/ 2147483646 h 480"/>
                <a:gd name="T84" fmla="*/ 2147483646 w 480"/>
                <a:gd name="T85" fmla="*/ 2147483646 h 480"/>
                <a:gd name="T86" fmla="*/ 2147483646 w 480"/>
                <a:gd name="T87" fmla="*/ 2147483646 h 480"/>
                <a:gd name="T88" fmla="*/ 2147483646 w 480"/>
                <a:gd name="T89" fmla="*/ 2147483646 h 480"/>
                <a:gd name="T90" fmla="*/ 2147483646 w 480"/>
                <a:gd name="T91" fmla="*/ 2147483646 h 480"/>
                <a:gd name="T92" fmla="*/ 2147483646 w 480"/>
                <a:gd name="T93" fmla="*/ 2147483646 h 480"/>
                <a:gd name="T94" fmla="*/ 2147483646 w 480"/>
                <a:gd name="T95" fmla="*/ 2147483646 h 480"/>
                <a:gd name="T96" fmla="*/ 2147483646 w 480"/>
                <a:gd name="T97" fmla="*/ 2147483646 h 480"/>
                <a:gd name="T98" fmla="*/ 2147483646 w 480"/>
                <a:gd name="T99" fmla="*/ 2147483646 h 480"/>
                <a:gd name="T100" fmla="*/ 2147483646 w 480"/>
                <a:gd name="T101" fmla="*/ 2147483646 h 480"/>
                <a:gd name="T102" fmla="*/ 2147483646 w 480"/>
                <a:gd name="T103" fmla="*/ 2147483646 h 48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480" h="480">
                  <a:moveTo>
                    <a:pt x="240" y="120"/>
                  </a:moveTo>
                  <a:lnTo>
                    <a:pt x="240" y="168"/>
                  </a:lnTo>
                  <a:lnTo>
                    <a:pt x="352" y="84"/>
                  </a:lnTo>
                  <a:lnTo>
                    <a:pt x="240" y="0"/>
                  </a:lnTo>
                  <a:lnTo>
                    <a:pt x="240" y="48"/>
                  </a:lnTo>
                  <a:lnTo>
                    <a:pt x="202" y="52"/>
                  </a:lnTo>
                  <a:lnTo>
                    <a:pt x="168" y="62"/>
                  </a:lnTo>
                  <a:lnTo>
                    <a:pt x="136" y="78"/>
                  </a:lnTo>
                  <a:lnTo>
                    <a:pt x="108" y="100"/>
                  </a:lnTo>
                  <a:lnTo>
                    <a:pt x="152" y="158"/>
                  </a:lnTo>
                  <a:lnTo>
                    <a:pt x="176" y="138"/>
                  </a:lnTo>
                  <a:lnTo>
                    <a:pt x="206" y="124"/>
                  </a:lnTo>
                  <a:lnTo>
                    <a:pt x="240" y="120"/>
                  </a:lnTo>
                  <a:close/>
                  <a:moveTo>
                    <a:pt x="120" y="240"/>
                  </a:moveTo>
                  <a:lnTo>
                    <a:pt x="168" y="240"/>
                  </a:lnTo>
                  <a:lnTo>
                    <a:pt x="84" y="128"/>
                  </a:lnTo>
                  <a:lnTo>
                    <a:pt x="0" y="240"/>
                  </a:lnTo>
                  <a:lnTo>
                    <a:pt x="48" y="240"/>
                  </a:lnTo>
                  <a:lnTo>
                    <a:pt x="52" y="278"/>
                  </a:lnTo>
                  <a:lnTo>
                    <a:pt x="62" y="312"/>
                  </a:lnTo>
                  <a:lnTo>
                    <a:pt x="78" y="344"/>
                  </a:lnTo>
                  <a:lnTo>
                    <a:pt x="100" y="372"/>
                  </a:lnTo>
                  <a:lnTo>
                    <a:pt x="158" y="328"/>
                  </a:lnTo>
                  <a:lnTo>
                    <a:pt x="138" y="304"/>
                  </a:lnTo>
                  <a:lnTo>
                    <a:pt x="124" y="274"/>
                  </a:lnTo>
                  <a:lnTo>
                    <a:pt x="120" y="240"/>
                  </a:lnTo>
                  <a:close/>
                  <a:moveTo>
                    <a:pt x="240" y="360"/>
                  </a:moveTo>
                  <a:lnTo>
                    <a:pt x="240" y="312"/>
                  </a:lnTo>
                  <a:lnTo>
                    <a:pt x="128" y="396"/>
                  </a:lnTo>
                  <a:lnTo>
                    <a:pt x="240" y="480"/>
                  </a:lnTo>
                  <a:lnTo>
                    <a:pt x="240" y="432"/>
                  </a:lnTo>
                  <a:lnTo>
                    <a:pt x="278" y="428"/>
                  </a:lnTo>
                  <a:lnTo>
                    <a:pt x="312" y="418"/>
                  </a:lnTo>
                  <a:lnTo>
                    <a:pt x="344" y="402"/>
                  </a:lnTo>
                  <a:lnTo>
                    <a:pt x="372" y="380"/>
                  </a:lnTo>
                  <a:lnTo>
                    <a:pt x="328" y="322"/>
                  </a:lnTo>
                  <a:lnTo>
                    <a:pt x="304" y="342"/>
                  </a:lnTo>
                  <a:lnTo>
                    <a:pt x="274" y="356"/>
                  </a:lnTo>
                  <a:lnTo>
                    <a:pt x="240" y="360"/>
                  </a:lnTo>
                  <a:close/>
                  <a:moveTo>
                    <a:pt x="432" y="240"/>
                  </a:moveTo>
                  <a:lnTo>
                    <a:pt x="428" y="202"/>
                  </a:lnTo>
                  <a:lnTo>
                    <a:pt x="418" y="168"/>
                  </a:lnTo>
                  <a:lnTo>
                    <a:pt x="402" y="136"/>
                  </a:lnTo>
                  <a:lnTo>
                    <a:pt x="380" y="108"/>
                  </a:lnTo>
                  <a:lnTo>
                    <a:pt x="322" y="152"/>
                  </a:lnTo>
                  <a:lnTo>
                    <a:pt x="342" y="176"/>
                  </a:lnTo>
                  <a:lnTo>
                    <a:pt x="356" y="206"/>
                  </a:lnTo>
                  <a:lnTo>
                    <a:pt x="360" y="240"/>
                  </a:lnTo>
                  <a:lnTo>
                    <a:pt x="312" y="240"/>
                  </a:lnTo>
                  <a:lnTo>
                    <a:pt x="396" y="352"/>
                  </a:lnTo>
                  <a:lnTo>
                    <a:pt x="480" y="240"/>
                  </a:lnTo>
                  <a:lnTo>
                    <a:pt x="432" y="240"/>
                  </a:lnTo>
                  <a:close/>
                </a:path>
              </a:pathLst>
            </a:custGeom>
            <a:noFill/>
            <a:ln w="19050">
              <a:solidFill>
                <a:srgbClr val="E3520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" name="Rectangle 4"/>
          <p:cNvSpPr/>
          <p:nvPr/>
        </p:nvSpPr>
        <p:spPr bwMode="auto">
          <a:xfrm>
            <a:off x="4573588" y="999498"/>
            <a:ext cx="4572000" cy="4791702"/>
          </a:xfrm>
          <a:prstGeom prst="rect">
            <a:avLst/>
          </a:prstGeom>
          <a:solidFill>
            <a:srgbClr val="007A3E"/>
          </a:solidFill>
          <a:ln w="349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FFFF00"/>
              </a:solidFill>
              <a:ea typeface="ＭＳ Ｐゴシック" pitchFamily="34" charset="-12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6" t="-254" r="25993" b="254"/>
          <a:stretch/>
        </p:blipFill>
        <p:spPr>
          <a:xfrm>
            <a:off x="3000176" y="2158600"/>
            <a:ext cx="3133452" cy="3118104"/>
          </a:xfrm>
          <a:prstGeom prst="ellipse">
            <a:avLst/>
          </a:prstGeom>
          <a:ln w="25400">
            <a:solidFill>
              <a:schemeClr val="bg1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SPECTRUM OF MENTAL WELLNESS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57FFD1-DE11-4625-8E22-8C21ED52E6FA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165943" y="1736955"/>
            <a:ext cx="2436121" cy="10959"/>
          </a:xfrm>
          <a:prstGeom prst="straightConnector1">
            <a:avLst/>
          </a:prstGeom>
          <a:ln>
            <a:solidFill>
              <a:schemeClr val="bg1"/>
            </a:solidFill>
            <a:prstDash val="dash"/>
            <a:headEnd type="triangle" w="lg" len="med"/>
            <a:tailEnd type="non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7137621" y="1348736"/>
            <a:ext cx="769137" cy="768096"/>
            <a:chOff x="7332938" y="1729006"/>
            <a:chExt cx="769137" cy="768096"/>
          </a:xfrm>
        </p:grpSpPr>
        <p:sp>
          <p:nvSpPr>
            <p:cNvPr id="12" name="Oval 11"/>
            <p:cNvSpPr/>
            <p:nvPr/>
          </p:nvSpPr>
          <p:spPr>
            <a:xfrm>
              <a:off x="7332938" y="1729006"/>
              <a:ext cx="769137" cy="768096"/>
            </a:xfrm>
            <a:prstGeom prst="ellipse">
              <a:avLst/>
            </a:prstGeom>
            <a:solidFill>
              <a:srgbClr val="F68621"/>
            </a:solidFill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7518334" y="1901131"/>
              <a:ext cx="365350" cy="468114"/>
            </a:xfrm>
            <a:custGeom>
              <a:avLst/>
              <a:gdLst>
                <a:gd name="T0" fmla="*/ 701675 w 598"/>
                <a:gd name="T1" fmla="*/ 862012 h 621"/>
                <a:gd name="T2" fmla="*/ 728663 w 598"/>
                <a:gd name="T3" fmla="*/ 508000 h 621"/>
                <a:gd name="T4" fmla="*/ 703263 w 598"/>
                <a:gd name="T5" fmla="*/ 301625 h 621"/>
                <a:gd name="T6" fmla="*/ 798513 w 598"/>
                <a:gd name="T7" fmla="*/ 187325 h 621"/>
                <a:gd name="T8" fmla="*/ 931863 w 598"/>
                <a:gd name="T9" fmla="*/ 63500 h 621"/>
                <a:gd name="T10" fmla="*/ 917575 w 598"/>
                <a:gd name="T11" fmla="*/ 25400 h 621"/>
                <a:gd name="T12" fmla="*/ 750888 w 598"/>
                <a:gd name="T13" fmla="*/ 111125 h 621"/>
                <a:gd name="T14" fmla="*/ 539750 w 598"/>
                <a:gd name="T15" fmla="*/ 161925 h 621"/>
                <a:gd name="T16" fmla="*/ 566738 w 598"/>
                <a:gd name="T17" fmla="*/ 103187 h 621"/>
                <a:gd name="T18" fmla="*/ 561975 w 598"/>
                <a:gd name="T19" fmla="*/ 30162 h 621"/>
                <a:gd name="T20" fmla="*/ 488950 w 598"/>
                <a:gd name="T21" fmla="*/ 0 h 621"/>
                <a:gd name="T22" fmla="*/ 419100 w 598"/>
                <a:gd name="T23" fmla="*/ 38100 h 621"/>
                <a:gd name="T24" fmla="*/ 414338 w 598"/>
                <a:gd name="T25" fmla="*/ 96837 h 621"/>
                <a:gd name="T26" fmla="*/ 439738 w 598"/>
                <a:gd name="T27" fmla="*/ 160337 h 621"/>
                <a:gd name="T28" fmla="*/ 66675 w 598"/>
                <a:gd name="T29" fmla="*/ 82550 h 621"/>
                <a:gd name="T30" fmla="*/ 38100 w 598"/>
                <a:gd name="T31" fmla="*/ 117475 h 621"/>
                <a:gd name="T32" fmla="*/ 122238 w 598"/>
                <a:gd name="T33" fmla="*/ 190500 h 621"/>
                <a:gd name="T34" fmla="*/ 306388 w 598"/>
                <a:gd name="T35" fmla="*/ 312737 h 621"/>
                <a:gd name="T36" fmla="*/ 376238 w 598"/>
                <a:gd name="T37" fmla="*/ 381000 h 621"/>
                <a:gd name="T38" fmla="*/ 387350 w 598"/>
                <a:gd name="T39" fmla="*/ 611187 h 621"/>
                <a:gd name="T40" fmla="*/ 347663 w 598"/>
                <a:gd name="T41" fmla="*/ 803275 h 621"/>
                <a:gd name="T42" fmla="*/ 301625 w 598"/>
                <a:gd name="T43" fmla="*/ 966787 h 621"/>
                <a:gd name="T44" fmla="*/ 376238 w 598"/>
                <a:gd name="T45" fmla="*/ 920750 h 621"/>
                <a:gd name="T46" fmla="*/ 541338 w 598"/>
                <a:gd name="T47" fmla="*/ 644525 h 621"/>
                <a:gd name="T48" fmla="*/ 593725 w 598"/>
                <a:gd name="T49" fmla="*/ 763587 h 621"/>
                <a:gd name="T50" fmla="*/ 636588 w 598"/>
                <a:gd name="T51" fmla="*/ 952500 h 621"/>
                <a:gd name="T52" fmla="*/ 701675 w 598"/>
                <a:gd name="T53" fmla="*/ 862012 h 62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598" h="621">
                  <a:moveTo>
                    <a:pt x="442" y="543"/>
                  </a:moveTo>
                  <a:cubicBezTo>
                    <a:pt x="452" y="496"/>
                    <a:pt x="461" y="375"/>
                    <a:pt x="459" y="320"/>
                  </a:cubicBezTo>
                  <a:cubicBezTo>
                    <a:pt x="459" y="261"/>
                    <a:pt x="434" y="220"/>
                    <a:pt x="443" y="190"/>
                  </a:cubicBezTo>
                  <a:cubicBezTo>
                    <a:pt x="452" y="160"/>
                    <a:pt x="479" y="143"/>
                    <a:pt x="503" y="118"/>
                  </a:cubicBezTo>
                  <a:cubicBezTo>
                    <a:pt x="527" y="93"/>
                    <a:pt x="574" y="57"/>
                    <a:pt x="587" y="40"/>
                  </a:cubicBezTo>
                  <a:cubicBezTo>
                    <a:pt x="598" y="19"/>
                    <a:pt x="598" y="9"/>
                    <a:pt x="578" y="16"/>
                  </a:cubicBezTo>
                  <a:lnTo>
                    <a:pt x="473" y="70"/>
                  </a:lnTo>
                  <a:cubicBezTo>
                    <a:pt x="433" y="84"/>
                    <a:pt x="359" y="103"/>
                    <a:pt x="340" y="102"/>
                  </a:cubicBezTo>
                  <a:cubicBezTo>
                    <a:pt x="334" y="90"/>
                    <a:pt x="353" y="78"/>
                    <a:pt x="357" y="65"/>
                  </a:cubicBezTo>
                  <a:cubicBezTo>
                    <a:pt x="361" y="52"/>
                    <a:pt x="361" y="30"/>
                    <a:pt x="354" y="19"/>
                  </a:cubicBezTo>
                  <a:cubicBezTo>
                    <a:pt x="348" y="9"/>
                    <a:pt x="323" y="0"/>
                    <a:pt x="308" y="0"/>
                  </a:cubicBezTo>
                  <a:cubicBezTo>
                    <a:pt x="294" y="0"/>
                    <a:pt x="272" y="12"/>
                    <a:pt x="264" y="24"/>
                  </a:cubicBezTo>
                  <a:cubicBezTo>
                    <a:pt x="257" y="34"/>
                    <a:pt x="259" y="48"/>
                    <a:pt x="261" y="61"/>
                  </a:cubicBezTo>
                  <a:cubicBezTo>
                    <a:pt x="263" y="74"/>
                    <a:pt x="306" y="98"/>
                    <a:pt x="277" y="101"/>
                  </a:cubicBezTo>
                  <a:cubicBezTo>
                    <a:pt x="277" y="101"/>
                    <a:pt x="84" y="56"/>
                    <a:pt x="42" y="52"/>
                  </a:cubicBezTo>
                  <a:cubicBezTo>
                    <a:pt x="0" y="47"/>
                    <a:pt x="11" y="59"/>
                    <a:pt x="24" y="74"/>
                  </a:cubicBezTo>
                  <a:cubicBezTo>
                    <a:pt x="36" y="89"/>
                    <a:pt x="53" y="101"/>
                    <a:pt x="77" y="120"/>
                  </a:cubicBezTo>
                  <a:cubicBezTo>
                    <a:pt x="77" y="120"/>
                    <a:pt x="193" y="197"/>
                    <a:pt x="193" y="197"/>
                  </a:cubicBezTo>
                  <a:cubicBezTo>
                    <a:pt x="193" y="197"/>
                    <a:pt x="228" y="209"/>
                    <a:pt x="237" y="240"/>
                  </a:cubicBezTo>
                  <a:cubicBezTo>
                    <a:pt x="246" y="271"/>
                    <a:pt x="248" y="341"/>
                    <a:pt x="244" y="385"/>
                  </a:cubicBezTo>
                  <a:cubicBezTo>
                    <a:pt x="241" y="429"/>
                    <a:pt x="228" y="469"/>
                    <a:pt x="219" y="506"/>
                  </a:cubicBezTo>
                  <a:cubicBezTo>
                    <a:pt x="210" y="543"/>
                    <a:pt x="187" y="597"/>
                    <a:pt x="190" y="609"/>
                  </a:cubicBezTo>
                  <a:cubicBezTo>
                    <a:pt x="193" y="621"/>
                    <a:pt x="212" y="614"/>
                    <a:pt x="237" y="580"/>
                  </a:cubicBezTo>
                  <a:lnTo>
                    <a:pt x="341" y="406"/>
                  </a:lnTo>
                  <a:cubicBezTo>
                    <a:pt x="364" y="390"/>
                    <a:pt x="364" y="449"/>
                    <a:pt x="374" y="481"/>
                  </a:cubicBezTo>
                  <a:cubicBezTo>
                    <a:pt x="384" y="513"/>
                    <a:pt x="390" y="590"/>
                    <a:pt x="401" y="600"/>
                  </a:cubicBezTo>
                  <a:cubicBezTo>
                    <a:pt x="412" y="610"/>
                    <a:pt x="432" y="590"/>
                    <a:pt x="442" y="543"/>
                  </a:cubicBezTo>
                  <a:close/>
                </a:path>
              </a:pathLst>
            </a:custGeom>
            <a:solidFill>
              <a:srgbClr val="F68621"/>
            </a:solidFill>
            <a:ln w="19050">
              <a:solidFill>
                <a:srgbClr val="E35205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cxnSp>
        <p:nvCxnSpPr>
          <p:cNvPr id="14" name="Straight Arrow Connector 13"/>
          <p:cNvCxnSpPr/>
          <p:nvPr/>
        </p:nvCxnSpPr>
        <p:spPr>
          <a:xfrm flipH="1">
            <a:off x="4457427" y="1739843"/>
            <a:ext cx="2436121" cy="7164"/>
          </a:xfrm>
          <a:prstGeom prst="straightConnector1">
            <a:avLst/>
          </a:prstGeom>
          <a:ln>
            <a:solidFill>
              <a:schemeClr val="bg1"/>
            </a:solidFill>
            <a:prstDash val="dash"/>
            <a:headEnd type="triangle" w="lg" len="med"/>
            <a:tailEnd type="non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79865" y="2379895"/>
            <a:ext cx="1479892" cy="32085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ts val="300"/>
              </a:spcAft>
            </a:pPr>
            <a:r>
              <a:rPr lang="en-US" sz="1800" dirty="0">
                <a:solidFill>
                  <a:schemeClr val="bg1"/>
                </a:solidFill>
                <a:latin typeface="Arial" charset="0"/>
                <a:cs typeface="Arial" charset="0"/>
              </a:rPr>
              <a:t>Aimless</a:t>
            </a:r>
          </a:p>
          <a:p>
            <a:pPr algn="ctr" defTabSz="457200" fontAlgn="base">
              <a:spcBef>
                <a:spcPct val="0"/>
              </a:spcBef>
              <a:spcAft>
                <a:spcPts val="300"/>
              </a:spcAft>
            </a:pPr>
            <a:r>
              <a:rPr lang="en-US" sz="1800" dirty="0">
                <a:solidFill>
                  <a:schemeClr val="bg1"/>
                </a:solidFill>
              </a:rPr>
              <a:t>Apathetic</a:t>
            </a:r>
          </a:p>
          <a:p>
            <a:pPr algn="ctr" defTabSz="457200" fontAlgn="base">
              <a:spcBef>
                <a:spcPct val="0"/>
              </a:spcBef>
              <a:spcAft>
                <a:spcPts val="300"/>
              </a:spcAft>
            </a:pPr>
            <a:r>
              <a:rPr lang="en-US" sz="1800" dirty="0">
                <a:solidFill>
                  <a:schemeClr val="bg1"/>
                </a:solidFill>
                <a:latin typeface="Arial" charset="0"/>
                <a:cs typeface="Arial" charset="0"/>
              </a:rPr>
              <a:t>Flat</a:t>
            </a:r>
          </a:p>
          <a:p>
            <a:pPr algn="ctr" defTabSz="457200" fontAlgn="base">
              <a:spcBef>
                <a:spcPct val="0"/>
              </a:spcBef>
              <a:spcAft>
                <a:spcPts val="300"/>
              </a:spcAft>
            </a:pPr>
            <a:r>
              <a:rPr lang="en-US" sz="1800" dirty="0">
                <a:solidFill>
                  <a:schemeClr val="bg1"/>
                </a:solidFill>
              </a:rPr>
              <a:t>Unsettled</a:t>
            </a:r>
          </a:p>
          <a:p>
            <a:pPr algn="ctr" defTabSz="457200" fontAlgn="base">
              <a:spcBef>
                <a:spcPct val="0"/>
              </a:spcBef>
              <a:spcAft>
                <a:spcPts val="300"/>
              </a:spcAft>
            </a:pPr>
            <a:r>
              <a:rPr lang="en-US" sz="1800" dirty="0">
                <a:solidFill>
                  <a:schemeClr val="bg1"/>
                </a:solidFill>
                <a:latin typeface="Arial" charset="0"/>
                <a:cs typeface="Arial" charset="0"/>
              </a:rPr>
              <a:t>Indifferent</a:t>
            </a:r>
          </a:p>
          <a:p>
            <a:pPr algn="ctr" defTabSz="457200" fontAlgn="base">
              <a:spcBef>
                <a:spcPct val="0"/>
              </a:spcBef>
              <a:spcAft>
                <a:spcPts val="300"/>
              </a:spcAft>
            </a:pPr>
            <a:r>
              <a:rPr lang="en-US" sz="1800" dirty="0">
                <a:solidFill>
                  <a:schemeClr val="bg1"/>
                </a:solidFill>
              </a:rPr>
              <a:t>“Meh”</a:t>
            </a:r>
          </a:p>
          <a:p>
            <a:pPr algn="ctr" defTabSz="457200" fontAlgn="base">
              <a:spcBef>
                <a:spcPct val="0"/>
              </a:spcBef>
              <a:spcAft>
                <a:spcPts val="300"/>
              </a:spcAft>
            </a:pPr>
            <a:r>
              <a:rPr lang="en-US" sz="1800" dirty="0">
                <a:solidFill>
                  <a:schemeClr val="bg1"/>
                </a:solidFill>
                <a:latin typeface="Arial" charset="0"/>
                <a:cs typeface="Arial" charset="0"/>
              </a:rPr>
              <a:t>Bored</a:t>
            </a:r>
          </a:p>
          <a:p>
            <a:pPr algn="ctr" defTabSz="457200" fontAlgn="base">
              <a:spcBef>
                <a:spcPct val="0"/>
              </a:spcBef>
              <a:spcAft>
                <a:spcPts val="300"/>
              </a:spcAft>
            </a:pPr>
            <a:r>
              <a:rPr lang="en-US" sz="1800" dirty="0">
                <a:solidFill>
                  <a:schemeClr val="bg1"/>
                </a:solidFill>
              </a:rPr>
              <a:t>Fatigued</a:t>
            </a:r>
          </a:p>
          <a:p>
            <a:pPr algn="ctr" defTabSz="457200" fontAlgn="base">
              <a:spcBef>
                <a:spcPct val="0"/>
              </a:spcBef>
              <a:spcAft>
                <a:spcPts val="300"/>
              </a:spcAft>
            </a:pPr>
            <a:r>
              <a:rPr lang="en-US" sz="1800" dirty="0">
                <a:solidFill>
                  <a:schemeClr val="bg1"/>
                </a:solidFill>
                <a:latin typeface="Arial" charset="0"/>
                <a:cs typeface="Arial" charset="0"/>
              </a:rPr>
              <a:t>Unmotivated</a:t>
            </a:r>
          </a:p>
          <a:p>
            <a:pPr algn="ctr" defTabSz="457200" fontAlgn="base">
              <a:spcBef>
                <a:spcPct val="0"/>
              </a:spcBef>
              <a:spcAft>
                <a:spcPts val="300"/>
              </a:spcAft>
            </a:pPr>
            <a:r>
              <a:rPr lang="en-US" sz="1800" dirty="0">
                <a:solidFill>
                  <a:schemeClr val="bg1"/>
                </a:solidFill>
              </a:rPr>
              <a:t>Numb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660415" y="2379895"/>
            <a:ext cx="1723549" cy="35240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300"/>
              </a:spcAft>
            </a:pPr>
            <a:r>
              <a:rPr lang="en-US" sz="1800" dirty="0">
                <a:solidFill>
                  <a:srgbClr val="C4E9C9"/>
                </a:solidFill>
              </a:rPr>
              <a:t>Purposeful </a:t>
            </a:r>
          </a:p>
          <a:p>
            <a:pPr algn="ctr">
              <a:spcAft>
                <a:spcPts val="300"/>
              </a:spcAft>
            </a:pPr>
            <a:r>
              <a:rPr lang="en-US" sz="1800" dirty="0">
                <a:solidFill>
                  <a:srgbClr val="C4E9C9"/>
                </a:solidFill>
              </a:rPr>
              <a:t>Motivated</a:t>
            </a:r>
          </a:p>
          <a:p>
            <a:pPr algn="ctr">
              <a:spcAft>
                <a:spcPts val="300"/>
              </a:spcAft>
            </a:pPr>
            <a:r>
              <a:rPr lang="en-US" sz="1800" dirty="0">
                <a:solidFill>
                  <a:srgbClr val="C4E9C9"/>
                </a:solidFill>
              </a:rPr>
              <a:t>Cheerful</a:t>
            </a:r>
            <a:endParaRPr lang="en-US" sz="1800" dirty="0">
              <a:solidFill>
                <a:srgbClr val="C4E9C9"/>
              </a:solidFill>
              <a:latin typeface="Arial" charset="0"/>
              <a:cs typeface="Arial" charset="0"/>
            </a:endParaRPr>
          </a:p>
          <a:p>
            <a:pPr algn="ctr">
              <a:spcAft>
                <a:spcPts val="300"/>
              </a:spcAft>
            </a:pPr>
            <a:r>
              <a:rPr lang="en-US" sz="1800" dirty="0">
                <a:solidFill>
                  <a:srgbClr val="C4E9C9"/>
                </a:solidFill>
              </a:rPr>
              <a:t>Content</a:t>
            </a:r>
          </a:p>
          <a:p>
            <a:pPr algn="ctr" defTabSz="457200" fontAlgn="base">
              <a:spcBef>
                <a:spcPct val="0"/>
              </a:spcBef>
              <a:spcAft>
                <a:spcPts val="300"/>
              </a:spcAft>
            </a:pPr>
            <a:r>
              <a:rPr lang="en-US" sz="1800" dirty="0">
                <a:solidFill>
                  <a:srgbClr val="C4E9C9"/>
                </a:solidFill>
              </a:rPr>
              <a:t>Passionate </a:t>
            </a:r>
          </a:p>
          <a:p>
            <a:pPr algn="ctr" defTabSz="457200" fontAlgn="base">
              <a:spcBef>
                <a:spcPct val="0"/>
              </a:spcBef>
              <a:spcAft>
                <a:spcPts val="300"/>
              </a:spcAft>
            </a:pPr>
            <a:r>
              <a:rPr lang="en-US" sz="1800" dirty="0">
                <a:solidFill>
                  <a:srgbClr val="C4E9C9"/>
                </a:solidFill>
                <a:latin typeface="Arial" charset="0"/>
                <a:cs typeface="Arial" charset="0"/>
              </a:rPr>
              <a:t>Healthy</a:t>
            </a:r>
          </a:p>
          <a:p>
            <a:pPr algn="ctr" defTabSz="457200" fontAlgn="base">
              <a:spcBef>
                <a:spcPct val="0"/>
              </a:spcBef>
              <a:spcAft>
                <a:spcPts val="300"/>
              </a:spcAft>
            </a:pPr>
            <a:r>
              <a:rPr lang="en-US" sz="1800" dirty="0">
                <a:solidFill>
                  <a:srgbClr val="C4E9C9"/>
                </a:solidFill>
                <a:latin typeface="Arial" charset="0"/>
                <a:cs typeface="Arial" charset="0"/>
              </a:rPr>
              <a:t>Thriving</a:t>
            </a:r>
          </a:p>
          <a:p>
            <a:pPr algn="ctr">
              <a:spcAft>
                <a:spcPts val="300"/>
              </a:spcAft>
            </a:pPr>
            <a:r>
              <a:rPr lang="en-US" sz="1800" dirty="0">
                <a:solidFill>
                  <a:srgbClr val="C4E9C9"/>
                </a:solidFill>
              </a:rPr>
              <a:t>Energized</a:t>
            </a:r>
          </a:p>
          <a:p>
            <a:pPr algn="ctr" defTabSz="457200" fontAlgn="base">
              <a:spcBef>
                <a:spcPct val="0"/>
              </a:spcBef>
              <a:spcAft>
                <a:spcPts val="300"/>
              </a:spcAft>
            </a:pPr>
            <a:r>
              <a:rPr lang="en-US" sz="1800" dirty="0">
                <a:solidFill>
                  <a:srgbClr val="C4E9C9"/>
                </a:solidFill>
                <a:latin typeface="Arial" charset="0"/>
                <a:cs typeface="Arial" charset="0"/>
              </a:rPr>
              <a:t>Good humored</a:t>
            </a:r>
          </a:p>
          <a:p>
            <a:pPr algn="ctr" defTabSz="457200" fontAlgn="base">
              <a:spcBef>
                <a:spcPct val="0"/>
              </a:spcBef>
              <a:spcAft>
                <a:spcPts val="300"/>
              </a:spcAft>
            </a:pPr>
            <a:r>
              <a:rPr lang="en-US" sz="1800" dirty="0">
                <a:solidFill>
                  <a:srgbClr val="C4E9C9"/>
                </a:solidFill>
                <a:latin typeface="Arial" charset="0"/>
                <a:cs typeface="Arial" charset="0"/>
              </a:rPr>
              <a:t>Happy</a:t>
            </a:r>
          </a:p>
          <a:p>
            <a:pPr algn="ctr" defTabSz="457200" fontAlgn="base">
              <a:spcBef>
                <a:spcPct val="0"/>
              </a:spcBef>
              <a:spcAft>
                <a:spcPts val="300"/>
              </a:spcAft>
            </a:pPr>
            <a:endParaRPr lang="en-US" sz="1800" dirty="0">
              <a:solidFill>
                <a:srgbClr val="C4E9C9"/>
              </a:solidFill>
              <a:latin typeface="Arial" charset="0"/>
              <a:cs typeface="Arial" charset="0"/>
            </a:endParaRPr>
          </a:p>
        </p:txBody>
      </p:sp>
      <p:sp>
        <p:nvSpPr>
          <p:cNvPr id="21" name="Rectangle 7"/>
          <p:cNvSpPr>
            <a:spLocks noChangeArrowheads="1"/>
          </p:cNvSpPr>
          <p:nvPr/>
        </p:nvSpPr>
        <p:spPr bwMode="auto">
          <a:xfrm>
            <a:off x="0" y="6413956"/>
            <a:ext cx="84991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800" dirty="0">
                <a:solidFill>
                  <a:srgbClr val="969696"/>
                </a:solidFill>
                <a:latin typeface="Arial Narrow" pitchFamily="34" charset="0"/>
              </a:rPr>
              <a:t>(Ackerman, 2021)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55154" y="1347391"/>
            <a:ext cx="8063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68621"/>
                </a:solidFill>
              </a:rPr>
              <a:t>X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583056" y="1355122"/>
            <a:ext cx="8063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68621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432425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" grpId="0"/>
      <p:bldP spid="2" grpId="1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4573588" y="999498"/>
            <a:ext cx="4572000" cy="4791702"/>
          </a:xfrm>
          <a:prstGeom prst="rect">
            <a:avLst/>
          </a:prstGeom>
          <a:solidFill>
            <a:srgbClr val="007A3E"/>
          </a:solidFill>
          <a:ln w="349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FFFF00"/>
              </a:solidFill>
              <a:ea typeface="ＭＳ Ｐゴシック" pitchFamily="34" charset="-128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6" t="-254" r="25993" b="254"/>
          <a:stretch/>
        </p:blipFill>
        <p:spPr>
          <a:xfrm>
            <a:off x="3000176" y="2158600"/>
            <a:ext cx="3133452" cy="3118104"/>
          </a:xfrm>
          <a:prstGeom prst="ellipse">
            <a:avLst/>
          </a:prstGeom>
          <a:ln w="25400">
            <a:solidFill>
              <a:schemeClr val="bg1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SPECTRUM OF MENTAL WELLNESS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57FFD1-DE11-4625-8E22-8C21ED52E6FA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165943" y="1736955"/>
            <a:ext cx="2436121" cy="10959"/>
          </a:xfrm>
          <a:prstGeom prst="straightConnector1">
            <a:avLst/>
          </a:prstGeom>
          <a:ln>
            <a:solidFill>
              <a:schemeClr val="bg1"/>
            </a:solidFill>
            <a:prstDash val="dash"/>
            <a:headEnd type="triangle" w="lg" len="med"/>
            <a:tailEnd type="non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7137621" y="1348736"/>
            <a:ext cx="769137" cy="768096"/>
            <a:chOff x="7332938" y="1729006"/>
            <a:chExt cx="769137" cy="768096"/>
          </a:xfrm>
        </p:grpSpPr>
        <p:sp>
          <p:nvSpPr>
            <p:cNvPr id="12" name="Oval 11"/>
            <p:cNvSpPr/>
            <p:nvPr/>
          </p:nvSpPr>
          <p:spPr>
            <a:xfrm>
              <a:off x="7332938" y="1729006"/>
              <a:ext cx="769137" cy="768096"/>
            </a:xfrm>
            <a:prstGeom prst="ellipse">
              <a:avLst/>
            </a:prstGeom>
            <a:solidFill>
              <a:srgbClr val="F68621"/>
            </a:solidFill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7518334" y="1901131"/>
              <a:ext cx="365350" cy="468114"/>
            </a:xfrm>
            <a:custGeom>
              <a:avLst/>
              <a:gdLst>
                <a:gd name="T0" fmla="*/ 701675 w 598"/>
                <a:gd name="T1" fmla="*/ 862012 h 621"/>
                <a:gd name="T2" fmla="*/ 728663 w 598"/>
                <a:gd name="T3" fmla="*/ 508000 h 621"/>
                <a:gd name="T4" fmla="*/ 703263 w 598"/>
                <a:gd name="T5" fmla="*/ 301625 h 621"/>
                <a:gd name="T6" fmla="*/ 798513 w 598"/>
                <a:gd name="T7" fmla="*/ 187325 h 621"/>
                <a:gd name="T8" fmla="*/ 931863 w 598"/>
                <a:gd name="T9" fmla="*/ 63500 h 621"/>
                <a:gd name="T10" fmla="*/ 917575 w 598"/>
                <a:gd name="T11" fmla="*/ 25400 h 621"/>
                <a:gd name="T12" fmla="*/ 750888 w 598"/>
                <a:gd name="T13" fmla="*/ 111125 h 621"/>
                <a:gd name="T14" fmla="*/ 539750 w 598"/>
                <a:gd name="T15" fmla="*/ 161925 h 621"/>
                <a:gd name="T16" fmla="*/ 566738 w 598"/>
                <a:gd name="T17" fmla="*/ 103187 h 621"/>
                <a:gd name="T18" fmla="*/ 561975 w 598"/>
                <a:gd name="T19" fmla="*/ 30162 h 621"/>
                <a:gd name="T20" fmla="*/ 488950 w 598"/>
                <a:gd name="T21" fmla="*/ 0 h 621"/>
                <a:gd name="T22" fmla="*/ 419100 w 598"/>
                <a:gd name="T23" fmla="*/ 38100 h 621"/>
                <a:gd name="T24" fmla="*/ 414338 w 598"/>
                <a:gd name="T25" fmla="*/ 96837 h 621"/>
                <a:gd name="T26" fmla="*/ 439738 w 598"/>
                <a:gd name="T27" fmla="*/ 160337 h 621"/>
                <a:gd name="T28" fmla="*/ 66675 w 598"/>
                <a:gd name="T29" fmla="*/ 82550 h 621"/>
                <a:gd name="T30" fmla="*/ 38100 w 598"/>
                <a:gd name="T31" fmla="*/ 117475 h 621"/>
                <a:gd name="T32" fmla="*/ 122238 w 598"/>
                <a:gd name="T33" fmla="*/ 190500 h 621"/>
                <a:gd name="T34" fmla="*/ 306388 w 598"/>
                <a:gd name="T35" fmla="*/ 312737 h 621"/>
                <a:gd name="T36" fmla="*/ 376238 w 598"/>
                <a:gd name="T37" fmla="*/ 381000 h 621"/>
                <a:gd name="T38" fmla="*/ 387350 w 598"/>
                <a:gd name="T39" fmla="*/ 611187 h 621"/>
                <a:gd name="T40" fmla="*/ 347663 w 598"/>
                <a:gd name="T41" fmla="*/ 803275 h 621"/>
                <a:gd name="T42" fmla="*/ 301625 w 598"/>
                <a:gd name="T43" fmla="*/ 966787 h 621"/>
                <a:gd name="T44" fmla="*/ 376238 w 598"/>
                <a:gd name="T45" fmla="*/ 920750 h 621"/>
                <a:gd name="T46" fmla="*/ 541338 w 598"/>
                <a:gd name="T47" fmla="*/ 644525 h 621"/>
                <a:gd name="T48" fmla="*/ 593725 w 598"/>
                <a:gd name="T49" fmla="*/ 763587 h 621"/>
                <a:gd name="T50" fmla="*/ 636588 w 598"/>
                <a:gd name="T51" fmla="*/ 952500 h 621"/>
                <a:gd name="T52" fmla="*/ 701675 w 598"/>
                <a:gd name="T53" fmla="*/ 862012 h 62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598" h="621">
                  <a:moveTo>
                    <a:pt x="442" y="543"/>
                  </a:moveTo>
                  <a:cubicBezTo>
                    <a:pt x="452" y="496"/>
                    <a:pt x="461" y="375"/>
                    <a:pt x="459" y="320"/>
                  </a:cubicBezTo>
                  <a:cubicBezTo>
                    <a:pt x="459" y="261"/>
                    <a:pt x="434" y="220"/>
                    <a:pt x="443" y="190"/>
                  </a:cubicBezTo>
                  <a:cubicBezTo>
                    <a:pt x="452" y="160"/>
                    <a:pt x="479" y="143"/>
                    <a:pt x="503" y="118"/>
                  </a:cubicBezTo>
                  <a:cubicBezTo>
                    <a:pt x="527" y="93"/>
                    <a:pt x="574" y="57"/>
                    <a:pt x="587" y="40"/>
                  </a:cubicBezTo>
                  <a:cubicBezTo>
                    <a:pt x="598" y="19"/>
                    <a:pt x="598" y="9"/>
                    <a:pt x="578" y="16"/>
                  </a:cubicBezTo>
                  <a:lnTo>
                    <a:pt x="473" y="70"/>
                  </a:lnTo>
                  <a:cubicBezTo>
                    <a:pt x="433" y="84"/>
                    <a:pt x="359" y="103"/>
                    <a:pt x="340" y="102"/>
                  </a:cubicBezTo>
                  <a:cubicBezTo>
                    <a:pt x="334" y="90"/>
                    <a:pt x="353" y="78"/>
                    <a:pt x="357" y="65"/>
                  </a:cubicBezTo>
                  <a:cubicBezTo>
                    <a:pt x="361" y="52"/>
                    <a:pt x="361" y="30"/>
                    <a:pt x="354" y="19"/>
                  </a:cubicBezTo>
                  <a:cubicBezTo>
                    <a:pt x="348" y="9"/>
                    <a:pt x="323" y="0"/>
                    <a:pt x="308" y="0"/>
                  </a:cubicBezTo>
                  <a:cubicBezTo>
                    <a:pt x="294" y="0"/>
                    <a:pt x="272" y="12"/>
                    <a:pt x="264" y="24"/>
                  </a:cubicBezTo>
                  <a:cubicBezTo>
                    <a:pt x="257" y="34"/>
                    <a:pt x="259" y="48"/>
                    <a:pt x="261" y="61"/>
                  </a:cubicBezTo>
                  <a:cubicBezTo>
                    <a:pt x="263" y="74"/>
                    <a:pt x="306" y="98"/>
                    <a:pt x="277" y="101"/>
                  </a:cubicBezTo>
                  <a:cubicBezTo>
                    <a:pt x="277" y="101"/>
                    <a:pt x="84" y="56"/>
                    <a:pt x="42" y="52"/>
                  </a:cubicBezTo>
                  <a:cubicBezTo>
                    <a:pt x="0" y="47"/>
                    <a:pt x="11" y="59"/>
                    <a:pt x="24" y="74"/>
                  </a:cubicBezTo>
                  <a:cubicBezTo>
                    <a:pt x="36" y="89"/>
                    <a:pt x="53" y="101"/>
                    <a:pt x="77" y="120"/>
                  </a:cubicBezTo>
                  <a:cubicBezTo>
                    <a:pt x="77" y="120"/>
                    <a:pt x="193" y="197"/>
                    <a:pt x="193" y="197"/>
                  </a:cubicBezTo>
                  <a:cubicBezTo>
                    <a:pt x="193" y="197"/>
                    <a:pt x="228" y="209"/>
                    <a:pt x="237" y="240"/>
                  </a:cubicBezTo>
                  <a:cubicBezTo>
                    <a:pt x="246" y="271"/>
                    <a:pt x="248" y="341"/>
                    <a:pt x="244" y="385"/>
                  </a:cubicBezTo>
                  <a:cubicBezTo>
                    <a:pt x="241" y="429"/>
                    <a:pt x="228" y="469"/>
                    <a:pt x="219" y="506"/>
                  </a:cubicBezTo>
                  <a:cubicBezTo>
                    <a:pt x="210" y="543"/>
                    <a:pt x="187" y="597"/>
                    <a:pt x="190" y="609"/>
                  </a:cubicBezTo>
                  <a:cubicBezTo>
                    <a:pt x="193" y="621"/>
                    <a:pt x="212" y="614"/>
                    <a:pt x="237" y="580"/>
                  </a:cubicBezTo>
                  <a:lnTo>
                    <a:pt x="341" y="406"/>
                  </a:lnTo>
                  <a:cubicBezTo>
                    <a:pt x="364" y="390"/>
                    <a:pt x="364" y="449"/>
                    <a:pt x="374" y="481"/>
                  </a:cubicBezTo>
                  <a:cubicBezTo>
                    <a:pt x="384" y="513"/>
                    <a:pt x="390" y="590"/>
                    <a:pt x="401" y="600"/>
                  </a:cubicBezTo>
                  <a:cubicBezTo>
                    <a:pt x="412" y="610"/>
                    <a:pt x="432" y="590"/>
                    <a:pt x="442" y="543"/>
                  </a:cubicBezTo>
                  <a:close/>
                </a:path>
              </a:pathLst>
            </a:custGeom>
            <a:solidFill>
              <a:srgbClr val="F68621"/>
            </a:solidFill>
            <a:ln w="19050">
              <a:solidFill>
                <a:srgbClr val="E35205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cxnSp>
        <p:nvCxnSpPr>
          <p:cNvPr id="14" name="Straight Arrow Connector 13"/>
          <p:cNvCxnSpPr/>
          <p:nvPr/>
        </p:nvCxnSpPr>
        <p:spPr>
          <a:xfrm flipH="1">
            <a:off x="4457427" y="1739843"/>
            <a:ext cx="2436121" cy="7164"/>
          </a:xfrm>
          <a:prstGeom prst="straightConnector1">
            <a:avLst/>
          </a:prstGeom>
          <a:ln>
            <a:solidFill>
              <a:schemeClr val="bg1"/>
            </a:solidFill>
            <a:prstDash val="dash"/>
            <a:headEnd type="triangle" w="lg" len="med"/>
            <a:tailEnd type="non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79865" y="2379895"/>
            <a:ext cx="1479892" cy="32085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ts val="300"/>
              </a:spcAft>
            </a:pPr>
            <a:r>
              <a:rPr lang="en-US" sz="1800" dirty="0">
                <a:solidFill>
                  <a:schemeClr val="bg1"/>
                </a:solidFill>
                <a:latin typeface="Arial" charset="0"/>
                <a:cs typeface="Arial" charset="0"/>
              </a:rPr>
              <a:t>Aimless</a:t>
            </a:r>
          </a:p>
          <a:p>
            <a:pPr algn="ctr" defTabSz="457200" fontAlgn="base">
              <a:spcBef>
                <a:spcPct val="0"/>
              </a:spcBef>
              <a:spcAft>
                <a:spcPts val="300"/>
              </a:spcAft>
            </a:pPr>
            <a:r>
              <a:rPr lang="en-US" sz="1800" dirty="0">
                <a:solidFill>
                  <a:schemeClr val="bg1"/>
                </a:solidFill>
              </a:rPr>
              <a:t>Apathetic</a:t>
            </a:r>
          </a:p>
          <a:p>
            <a:pPr algn="ctr" defTabSz="457200" fontAlgn="base">
              <a:spcBef>
                <a:spcPct val="0"/>
              </a:spcBef>
              <a:spcAft>
                <a:spcPts val="300"/>
              </a:spcAft>
            </a:pPr>
            <a:r>
              <a:rPr lang="en-US" sz="1800" dirty="0">
                <a:solidFill>
                  <a:schemeClr val="bg1"/>
                </a:solidFill>
                <a:latin typeface="Arial" charset="0"/>
                <a:cs typeface="Arial" charset="0"/>
              </a:rPr>
              <a:t>Flat</a:t>
            </a:r>
          </a:p>
          <a:p>
            <a:pPr algn="ctr" defTabSz="457200" fontAlgn="base">
              <a:spcBef>
                <a:spcPct val="0"/>
              </a:spcBef>
              <a:spcAft>
                <a:spcPts val="300"/>
              </a:spcAft>
            </a:pPr>
            <a:r>
              <a:rPr lang="en-US" sz="1800" dirty="0">
                <a:solidFill>
                  <a:schemeClr val="bg1"/>
                </a:solidFill>
              </a:rPr>
              <a:t>Unsettled</a:t>
            </a:r>
          </a:p>
          <a:p>
            <a:pPr algn="ctr" defTabSz="457200" fontAlgn="base">
              <a:spcBef>
                <a:spcPct val="0"/>
              </a:spcBef>
              <a:spcAft>
                <a:spcPts val="300"/>
              </a:spcAft>
            </a:pPr>
            <a:r>
              <a:rPr lang="en-US" sz="1800" dirty="0">
                <a:solidFill>
                  <a:schemeClr val="bg1"/>
                </a:solidFill>
                <a:latin typeface="Arial" charset="0"/>
                <a:cs typeface="Arial" charset="0"/>
              </a:rPr>
              <a:t>Indifferent</a:t>
            </a:r>
          </a:p>
          <a:p>
            <a:pPr algn="ctr" defTabSz="457200" fontAlgn="base">
              <a:spcBef>
                <a:spcPct val="0"/>
              </a:spcBef>
              <a:spcAft>
                <a:spcPts val="300"/>
              </a:spcAft>
            </a:pPr>
            <a:r>
              <a:rPr lang="en-US" sz="1800" dirty="0">
                <a:solidFill>
                  <a:schemeClr val="bg1"/>
                </a:solidFill>
              </a:rPr>
              <a:t>“Meh”</a:t>
            </a:r>
          </a:p>
          <a:p>
            <a:pPr algn="ctr" defTabSz="457200" fontAlgn="base">
              <a:spcBef>
                <a:spcPct val="0"/>
              </a:spcBef>
              <a:spcAft>
                <a:spcPts val="300"/>
              </a:spcAft>
            </a:pPr>
            <a:r>
              <a:rPr lang="en-US" sz="1800" dirty="0">
                <a:solidFill>
                  <a:schemeClr val="bg1"/>
                </a:solidFill>
                <a:latin typeface="Arial" charset="0"/>
                <a:cs typeface="Arial" charset="0"/>
              </a:rPr>
              <a:t>Bored</a:t>
            </a:r>
          </a:p>
          <a:p>
            <a:pPr algn="ctr" defTabSz="457200" fontAlgn="base">
              <a:spcBef>
                <a:spcPct val="0"/>
              </a:spcBef>
              <a:spcAft>
                <a:spcPts val="300"/>
              </a:spcAft>
            </a:pPr>
            <a:r>
              <a:rPr lang="en-US" sz="1800" dirty="0">
                <a:solidFill>
                  <a:schemeClr val="bg1"/>
                </a:solidFill>
              </a:rPr>
              <a:t>Fatigued</a:t>
            </a:r>
          </a:p>
          <a:p>
            <a:pPr algn="ctr" defTabSz="457200" fontAlgn="base">
              <a:spcBef>
                <a:spcPct val="0"/>
              </a:spcBef>
              <a:spcAft>
                <a:spcPts val="300"/>
              </a:spcAft>
            </a:pPr>
            <a:r>
              <a:rPr lang="en-US" sz="1800" dirty="0">
                <a:solidFill>
                  <a:schemeClr val="bg1"/>
                </a:solidFill>
                <a:latin typeface="Arial" charset="0"/>
                <a:cs typeface="Arial" charset="0"/>
              </a:rPr>
              <a:t>Unmotivated</a:t>
            </a:r>
          </a:p>
          <a:p>
            <a:pPr algn="ctr" defTabSz="457200" fontAlgn="base">
              <a:spcBef>
                <a:spcPct val="0"/>
              </a:spcBef>
              <a:spcAft>
                <a:spcPts val="300"/>
              </a:spcAft>
            </a:pPr>
            <a:r>
              <a:rPr lang="en-US" sz="1800" dirty="0">
                <a:solidFill>
                  <a:schemeClr val="bg1"/>
                </a:solidFill>
              </a:rPr>
              <a:t>Numb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00745" y="2300844"/>
            <a:ext cx="2391251" cy="3231654"/>
          </a:xfrm>
          <a:prstGeom prst="rect">
            <a:avLst/>
          </a:prstGeom>
          <a:solidFill>
            <a:srgbClr val="39B54A"/>
          </a:solidFill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ts val="600"/>
              </a:spcAft>
            </a:pPr>
            <a:r>
              <a:rPr lang="en-US" sz="1800" b="1" dirty="0">
                <a:solidFill>
                  <a:prstClr val="white"/>
                </a:solidFill>
                <a:latin typeface="Arial" charset="0"/>
                <a:cs typeface="Arial" charset="0"/>
              </a:rPr>
              <a:t>LANGUISHING</a:t>
            </a:r>
          </a:p>
          <a:p>
            <a:pPr algn="ctr" defTabSz="457200" fontAlgn="base">
              <a:spcBef>
                <a:spcPct val="0"/>
              </a:spcBef>
              <a:spcAft>
                <a:spcPts val="1800"/>
              </a:spcAft>
            </a:pPr>
            <a:r>
              <a:rPr lang="en-US" sz="1800" dirty="0">
                <a:solidFill>
                  <a:prstClr val="white"/>
                </a:solidFill>
                <a:latin typeface="Arial" charset="0"/>
                <a:cs typeface="Arial" charset="0"/>
              </a:rPr>
              <a:t>The absence of feeling good about your life; a lack of meaning, purpose, or belonging which leads to emptiness, lack of emotion and stagnation</a:t>
            </a:r>
          </a:p>
          <a:p>
            <a:pPr algn="r" defTabSz="457200" fontAlgn="base">
              <a:spcBef>
                <a:spcPct val="0"/>
              </a:spcBef>
              <a:spcAft>
                <a:spcPts val="300"/>
              </a:spcAft>
            </a:pPr>
            <a:r>
              <a:rPr lang="en-US" sz="1100" i="1" dirty="0">
                <a:solidFill>
                  <a:prstClr val="white"/>
                </a:solidFill>
                <a:latin typeface="Arial" charset="0"/>
                <a:cs typeface="Arial" charset="0"/>
              </a:rPr>
              <a:t>- Corey Keyes, </a:t>
            </a:r>
            <a:br>
              <a:rPr lang="en-US" sz="1100" i="1" dirty="0">
                <a:solidFill>
                  <a:prstClr val="white"/>
                </a:solidFill>
                <a:latin typeface="Arial" charset="0"/>
                <a:cs typeface="Arial" charset="0"/>
              </a:rPr>
            </a:br>
            <a:r>
              <a:rPr lang="en-US" sz="1100" i="1" dirty="0">
                <a:solidFill>
                  <a:prstClr val="white"/>
                </a:solidFill>
                <a:latin typeface="Arial" charset="0"/>
                <a:cs typeface="Arial" charset="0"/>
              </a:rPr>
              <a:t>sociologist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305689" y="2220055"/>
            <a:ext cx="2549735" cy="3277820"/>
          </a:xfrm>
          <a:prstGeom prst="rect">
            <a:avLst/>
          </a:prstGeom>
          <a:solidFill>
            <a:srgbClr val="007A3E"/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800" b="1" dirty="0">
                <a:solidFill>
                  <a:schemeClr val="bg1"/>
                </a:solidFill>
              </a:rPr>
              <a:t>FLOURISHING</a:t>
            </a:r>
          </a:p>
          <a:p>
            <a:pPr algn="ctr"/>
            <a:r>
              <a:rPr lang="en-US" sz="1800" dirty="0">
                <a:solidFill>
                  <a:schemeClr val="bg1"/>
                </a:solidFill>
              </a:rPr>
              <a:t>The state of being </a:t>
            </a:r>
            <a:br>
              <a:rPr lang="en-US" sz="1800" dirty="0">
                <a:solidFill>
                  <a:schemeClr val="bg1"/>
                </a:solidFill>
              </a:rPr>
            </a:br>
            <a:r>
              <a:rPr lang="en-US" sz="1800" dirty="0">
                <a:solidFill>
                  <a:schemeClr val="bg1"/>
                </a:solidFill>
              </a:rPr>
              <a:t>free from illness and distress but, more important, of being filled with vitality and functioning well in one’s personal and social life</a:t>
            </a:r>
          </a:p>
          <a:p>
            <a:pPr algn="ctr"/>
            <a:endParaRPr lang="en-US" sz="1800" dirty="0">
              <a:solidFill>
                <a:schemeClr val="bg1"/>
              </a:solidFill>
            </a:endParaRPr>
          </a:p>
          <a:p>
            <a:pPr algn="r"/>
            <a:r>
              <a:rPr lang="en-US" sz="1100" i="1" dirty="0">
                <a:solidFill>
                  <a:schemeClr val="bg1"/>
                </a:solidFill>
              </a:rPr>
              <a:t>-  American Psychological </a:t>
            </a:r>
            <a:br>
              <a:rPr lang="en-US" sz="1100" i="1" dirty="0">
                <a:solidFill>
                  <a:schemeClr val="bg1"/>
                </a:solidFill>
              </a:rPr>
            </a:br>
            <a:r>
              <a:rPr lang="en-US" sz="1100" i="1" dirty="0">
                <a:solidFill>
                  <a:schemeClr val="bg1"/>
                </a:solidFill>
              </a:rPr>
              <a:t>Association</a:t>
            </a:r>
          </a:p>
        </p:txBody>
      </p:sp>
      <p:sp>
        <p:nvSpPr>
          <p:cNvPr id="21" name="Rectangle 7"/>
          <p:cNvSpPr>
            <a:spLocks noChangeArrowheads="1"/>
          </p:cNvSpPr>
          <p:nvPr/>
        </p:nvSpPr>
        <p:spPr bwMode="auto">
          <a:xfrm>
            <a:off x="0" y="6413956"/>
            <a:ext cx="241444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800">
                <a:solidFill>
                  <a:srgbClr val="969696"/>
                </a:solidFill>
                <a:latin typeface="Arial Narrow" pitchFamily="34" charset="0"/>
              </a:rPr>
              <a:t>Keyes, as cited by Young &amp; McMahon, 2021; Gillette, 2021)</a:t>
            </a:r>
            <a:endParaRPr lang="en-US" altLang="en-US" sz="800" dirty="0">
              <a:solidFill>
                <a:srgbClr val="969696"/>
              </a:solidFill>
              <a:latin typeface="Arial Narrow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2996182" y="2158601"/>
            <a:ext cx="3132452" cy="3118104"/>
          </a:xfrm>
          <a:prstGeom prst="ellipse">
            <a:avLst/>
          </a:prstGeom>
          <a:solidFill>
            <a:srgbClr val="007A3E">
              <a:alpha val="6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027"/>
          <p:cNvSpPr txBox="1">
            <a:spLocks noChangeArrowheads="1"/>
          </p:cNvSpPr>
          <p:nvPr/>
        </p:nvSpPr>
        <p:spPr bwMode="auto">
          <a:xfrm>
            <a:off x="3252549" y="2756352"/>
            <a:ext cx="2699029" cy="3232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30188" indent="-230188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Arial"/>
                <a:ea typeface="MS PGothic" pitchFamily="34" charset="-128"/>
                <a:cs typeface="Arial"/>
              </a:defRPr>
            </a:lvl1pPr>
            <a:lvl2pPr marL="454025" indent="-223838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Arial"/>
                <a:ea typeface="MS PGothic" pitchFamily="34" charset="-128"/>
                <a:cs typeface="Arial"/>
              </a:defRPr>
            </a:lvl2pPr>
            <a:lvl3pPr marL="684213" indent="-230188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Arial"/>
                <a:ea typeface="MS PGothic" pitchFamily="34" charset="-128"/>
                <a:cs typeface="Arial"/>
              </a:defRPr>
            </a:lvl3pPr>
            <a:lvl4pPr marL="915988" indent="-231775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Arial"/>
                <a:ea typeface="MS PGothic" pitchFamily="34" charset="-128"/>
                <a:cs typeface="Arial"/>
              </a:defRPr>
            </a:lvl4pPr>
            <a:lvl5pPr marL="1146175" indent="-230188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Arial"/>
                <a:ea typeface="MS PGothic" pitchFamily="34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" indent="-91440" algn="ctr">
              <a:lnSpc>
                <a:spcPts val="2500"/>
              </a:lnSpc>
              <a:spcAft>
                <a:spcPts val="1200"/>
              </a:spcAft>
              <a:buClr>
                <a:schemeClr val="bg1"/>
              </a:buClr>
              <a:buFont typeface="Arial" charset="0"/>
              <a:buNone/>
            </a:pPr>
            <a:r>
              <a:rPr lang="en-US" altLang="en-US" dirty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Recent polls find that about 1 in 5 adults in the United States have reported symptoms of languishing during the COVID-19 pandemic.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1079907" y="1383187"/>
            <a:ext cx="769137" cy="768096"/>
            <a:chOff x="1079907" y="1383187"/>
            <a:chExt cx="769137" cy="768096"/>
          </a:xfrm>
        </p:grpSpPr>
        <p:sp>
          <p:nvSpPr>
            <p:cNvPr id="36" name="Oval 35"/>
            <p:cNvSpPr/>
            <p:nvPr/>
          </p:nvSpPr>
          <p:spPr>
            <a:xfrm>
              <a:off x="1079907" y="1383187"/>
              <a:ext cx="769137" cy="768096"/>
            </a:xfrm>
            <a:prstGeom prst="ellipse">
              <a:avLst/>
            </a:prstGeom>
            <a:solidFill>
              <a:srgbClr val="F68621"/>
            </a:solidFill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white"/>
                </a:solidFill>
              </a:endParaRPr>
            </a:p>
          </p:txBody>
        </p:sp>
        <p:grpSp>
          <p:nvGrpSpPr>
            <p:cNvPr id="37" name="Group 36"/>
            <p:cNvGrpSpPr/>
            <p:nvPr/>
          </p:nvGrpSpPr>
          <p:grpSpPr>
            <a:xfrm flipH="1" flipV="1">
              <a:off x="1184255" y="1550890"/>
              <a:ext cx="363761" cy="469958"/>
              <a:chOff x="1370955" y="1528059"/>
              <a:chExt cx="363761" cy="469958"/>
            </a:xfrm>
          </p:grpSpPr>
          <p:sp>
            <p:nvSpPr>
              <p:cNvPr id="43" name="Block Arc 42"/>
              <p:cNvSpPr/>
              <p:nvPr/>
            </p:nvSpPr>
            <p:spPr>
              <a:xfrm rot="5400000">
                <a:off x="1342939" y="1606239"/>
                <a:ext cx="419794" cy="363761"/>
              </a:xfrm>
              <a:prstGeom prst="blockArc">
                <a:avLst>
                  <a:gd name="adj1" fmla="val 10800000"/>
                  <a:gd name="adj2" fmla="val 93153"/>
                  <a:gd name="adj3" fmla="val 25874"/>
                </a:avLst>
              </a:prstGeom>
              <a:solidFill>
                <a:srgbClr val="F68621"/>
              </a:solidFill>
              <a:ln w="19050">
                <a:solidFill>
                  <a:srgbClr val="E35205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4" name="Isosceles Triangle 43"/>
              <p:cNvSpPr/>
              <p:nvPr/>
            </p:nvSpPr>
            <p:spPr>
              <a:xfrm rot="16200000">
                <a:off x="1412604" y="1569950"/>
                <a:ext cx="200426" cy="116643"/>
              </a:xfrm>
              <a:prstGeom prst="triangle">
                <a:avLst/>
              </a:prstGeom>
              <a:solidFill>
                <a:srgbClr val="F68621"/>
              </a:solidFill>
              <a:ln w="19050">
                <a:solidFill>
                  <a:srgbClr val="E35205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8" name="Rectangle 37"/>
            <p:cNvSpPr/>
            <p:nvPr/>
          </p:nvSpPr>
          <p:spPr>
            <a:xfrm>
              <a:off x="1539524" y="1584325"/>
              <a:ext cx="45719" cy="0"/>
            </a:xfrm>
            <a:prstGeom prst="rect">
              <a:avLst/>
            </a:prstGeom>
            <a:solidFill>
              <a:srgbClr val="F6862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324972" y="1882830"/>
              <a:ext cx="45719" cy="73152"/>
            </a:xfrm>
            <a:prstGeom prst="rect">
              <a:avLst/>
            </a:prstGeom>
            <a:solidFill>
              <a:srgbClr val="F6862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Block Arc 39"/>
            <p:cNvSpPr/>
            <p:nvPr/>
          </p:nvSpPr>
          <p:spPr>
            <a:xfrm rot="5400000">
              <a:off x="1319264" y="1594024"/>
              <a:ext cx="419794" cy="363761"/>
            </a:xfrm>
            <a:prstGeom prst="blockArc">
              <a:avLst>
                <a:gd name="adj1" fmla="val 10800000"/>
                <a:gd name="adj2" fmla="val 93153"/>
                <a:gd name="adj3" fmla="val 25874"/>
              </a:avLst>
            </a:prstGeom>
            <a:solidFill>
              <a:srgbClr val="F68621"/>
            </a:solidFill>
            <a:ln w="19050">
              <a:solidFill>
                <a:srgbClr val="E3520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1" name="Isosceles Triangle 40"/>
            <p:cNvSpPr/>
            <p:nvPr/>
          </p:nvSpPr>
          <p:spPr>
            <a:xfrm rot="16200000">
              <a:off x="1371834" y="1543432"/>
              <a:ext cx="200426" cy="116643"/>
            </a:xfrm>
            <a:prstGeom prst="triangle">
              <a:avLst/>
            </a:prstGeom>
            <a:solidFill>
              <a:srgbClr val="F68621"/>
            </a:solidFill>
            <a:ln w="19050">
              <a:solidFill>
                <a:srgbClr val="E3520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512087" y="1576266"/>
              <a:ext cx="45719" cy="73152"/>
            </a:xfrm>
            <a:prstGeom prst="rect">
              <a:avLst/>
            </a:prstGeom>
            <a:solidFill>
              <a:srgbClr val="F6862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11669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" grpId="0" animBg="1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2569946" y="990601"/>
            <a:ext cx="6574054" cy="4796366"/>
          </a:xfrm>
          <a:prstGeom prst="rect">
            <a:avLst/>
          </a:prstGeom>
          <a:solidFill>
            <a:srgbClr val="007A3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4294967295"/>
          </p:nvPr>
        </p:nvSpPr>
        <p:spPr>
          <a:xfrm>
            <a:off x="4811282" y="1349502"/>
            <a:ext cx="3688929" cy="921124"/>
          </a:xfrm>
        </p:spPr>
        <p:txBody>
          <a:bodyPr/>
          <a:lstStyle/>
          <a:p>
            <a:pPr marL="0" indent="0">
              <a:buClr>
                <a:schemeClr val="bg1"/>
              </a:buClr>
              <a:buNone/>
            </a:pPr>
            <a:r>
              <a:rPr lang="en-US" b="1" dirty="0">
                <a:solidFill>
                  <a:schemeClr val="bg1"/>
                </a:solidFill>
              </a:rPr>
              <a:t>Mental and physical well-being</a:t>
            </a:r>
          </a:p>
          <a:p>
            <a:pPr marL="0" indent="0">
              <a:buClr>
                <a:schemeClr val="bg1"/>
              </a:buClr>
              <a:buNone/>
            </a:pPr>
            <a:r>
              <a:rPr lang="en-US" dirty="0">
                <a:solidFill>
                  <a:schemeClr val="bg1"/>
                </a:solidFill>
              </a:rPr>
              <a:t>Taking care of mind and body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YOUR WAY TO FLOURISHING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57FFD1-DE11-4625-8E22-8C21ED52E6FA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  <p:sp>
        <p:nvSpPr>
          <p:cNvPr id="6" name="Oval 5"/>
          <p:cNvSpPr>
            <a:spLocks noChangeAspect="1"/>
          </p:cNvSpPr>
          <p:nvPr/>
        </p:nvSpPr>
        <p:spPr>
          <a:xfrm>
            <a:off x="316951" y="1101642"/>
            <a:ext cx="4576667" cy="4576387"/>
          </a:xfrm>
          <a:prstGeom prst="ellipse">
            <a:avLst/>
          </a:prstGeom>
          <a:noFill/>
          <a:ln w="25400" cap="flat" cmpd="sng" algn="ctr">
            <a:solidFill>
              <a:schemeClr val="bg1"/>
            </a:solidFill>
            <a:prstDash val="dot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5" name="Text Placeholder 1"/>
          <p:cNvSpPr>
            <a:spLocks noGrp="1"/>
          </p:cNvSpPr>
          <p:nvPr>
            <p:ph type="body" idx="4294967295"/>
          </p:nvPr>
        </p:nvSpPr>
        <p:spPr>
          <a:xfrm>
            <a:off x="5282029" y="2392821"/>
            <a:ext cx="3688929" cy="921124"/>
          </a:xfrm>
        </p:spPr>
        <p:txBody>
          <a:bodyPr/>
          <a:lstStyle/>
          <a:p>
            <a:pPr marL="0" indent="0">
              <a:buClr>
                <a:schemeClr val="bg1"/>
              </a:buClr>
              <a:buNone/>
            </a:pPr>
            <a:r>
              <a:rPr lang="en-US" b="1" dirty="0">
                <a:solidFill>
                  <a:schemeClr val="bg1"/>
                </a:solidFill>
              </a:rPr>
              <a:t>Social connections</a:t>
            </a:r>
          </a:p>
          <a:p>
            <a:pPr marL="0" indent="0">
              <a:buClr>
                <a:schemeClr val="bg1"/>
              </a:buClr>
              <a:buNone/>
            </a:pPr>
            <a:r>
              <a:rPr lang="en-US" dirty="0">
                <a:solidFill>
                  <a:schemeClr val="bg1"/>
                </a:solidFill>
              </a:rPr>
              <a:t>Cultivating support</a:t>
            </a:r>
          </a:p>
        </p:txBody>
      </p:sp>
      <p:sp>
        <p:nvSpPr>
          <p:cNvPr id="26" name="Text Placeholder 1"/>
          <p:cNvSpPr>
            <a:spLocks noGrp="1"/>
          </p:cNvSpPr>
          <p:nvPr>
            <p:ph type="body" idx="4294967295"/>
          </p:nvPr>
        </p:nvSpPr>
        <p:spPr>
          <a:xfrm>
            <a:off x="5281373" y="3545928"/>
            <a:ext cx="3688929" cy="921124"/>
          </a:xfrm>
        </p:spPr>
        <p:txBody>
          <a:bodyPr/>
          <a:lstStyle/>
          <a:p>
            <a:pPr marL="0" indent="0">
              <a:buClr>
                <a:schemeClr val="bg1"/>
              </a:buClr>
              <a:buNone/>
            </a:pPr>
            <a:r>
              <a:rPr lang="en-US" b="1" dirty="0">
                <a:solidFill>
                  <a:schemeClr val="bg1"/>
                </a:solidFill>
              </a:rPr>
              <a:t>Purpose and meaning</a:t>
            </a:r>
            <a:endParaRPr lang="en-US" dirty="0">
              <a:solidFill>
                <a:schemeClr val="bg1"/>
              </a:solidFill>
            </a:endParaRPr>
          </a:p>
          <a:p>
            <a:pPr marL="0" indent="0">
              <a:buClr>
                <a:schemeClr val="bg1"/>
              </a:buClr>
              <a:buNone/>
            </a:pPr>
            <a:r>
              <a:rPr lang="en-US" dirty="0">
                <a:solidFill>
                  <a:schemeClr val="bg1"/>
                </a:solidFill>
              </a:rPr>
              <a:t>Working towards meaningful goals</a:t>
            </a:r>
          </a:p>
        </p:txBody>
      </p:sp>
      <p:sp>
        <p:nvSpPr>
          <p:cNvPr id="27" name="Text Placeholder 1"/>
          <p:cNvSpPr>
            <a:spLocks noGrp="1"/>
          </p:cNvSpPr>
          <p:nvPr>
            <p:ph type="body" idx="4294967295"/>
          </p:nvPr>
        </p:nvSpPr>
        <p:spPr>
          <a:xfrm>
            <a:off x="4915277" y="4609241"/>
            <a:ext cx="3688929" cy="921124"/>
          </a:xfrm>
        </p:spPr>
        <p:txBody>
          <a:bodyPr/>
          <a:lstStyle/>
          <a:p>
            <a:pPr marL="0" indent="0">
              <a:buClr>
                <a:schemeClr val="bg1"/>
              </a:buClr>
              <a:buNone/>
            </a:pPr>
            <a:r>
              <a:rPr lang="en-US" b="1" dirty="0">
                <a:solidFill>
                  <a:schemeClr val="bg1"/>
                </a:solidFill>
              </a:rPr>
              <a:t>Life satisfaction</a:t>
            </a:r>
          </a:p>
          <a:p>
            <a:pPr marL="0" indent="0">
              <a:buClr>
                <a:schemeClr val="bg1"/>
              </a:buClr>
              <a:buNone/>
            </a:pPr>
            <a:r>
              <a:rPr lang="en-US" dirty="0">
                <a:solidFill>
                  <a:schemeClr val="bg1"/>
                </a:solidFill>
              </a:rPr>
              <a:t>Maximizing positive emotions</a:t>
            </a:r>
          </a:p>
        </p:txBody>
      </p:sp>
      <p:grpSp>
        <p:nvGrpSpPr>
          <p:cNvPr id="1025" name="Group 1024"/>
          <p:cNvGrpSpPr/>
          <p:nvPr/>
        </p:nvGrpSpPr>
        <p:grpSpPr>
          <a:xfrm>
            <a:off x="4051874" y="1504707"/>
            <a:ext cx="592785" cy="601302"/>
            <a:chOff x="4191218" y="1672188"/>
            <a:chExt cx="592785" cy="601302"/>
          </a:xfrm>
        </p:grpSpPr>
        <p:sp>
          <p:nvSpPr>
            <p:cNvPr id="13" name="Oval 12"/>
            <p:cNvSpPr/>
            <p:nvPr/>
          </p:nvSpPr>
          <p:spPr>
            <a:xfrm>
              <a:off x="4191218" y="1672188"/>
              <a:ext cx="592785" cy="601302"/>
            </a:xfrm>
            <a:prstGeom prst="ellipse">
              <a:avLst/>
            </a:prstGeom>
            <a:solidFill>
              <a:srgbClr val="F68621"/>
            </a:solidFill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Freeform 56"/>
            <p:cNvSpPr>
              <a:spLocks/>
            </p:cNvSpPr>
            <p:nvPr/>
          </p:nvSpPr>
          <p:spPr bwMode="auto">
            <a:xfrm>
              <a:off x="4312790" y="1822541"/>
              <a:ext cx="319526" cy="367356"/>
            </a:xfrm>
            <a:custGeom>
              <a:avLst/>
              <a:gdLst>
                <a:gd name="T0" fmla="*/ 2147483646 w 598"/>
                <a:gd name="T1" fmla="*/ 2147483646 h 621"/>
                <a:gd name="T2" fmla="*/ 2147483646 w 598"/>
                <a:gd name="T3" fmla="*/ 2147483646 h 621"/>
                <a:gd name="T4" fmla="*/ 2147483646 w 598"/>
                <a:gd name="T5" fmla="*/ 2147483646 h 621"/>
                <a:gd name="T6" fmla="*/ 2147483646 w 598"/>
                <a:gd name="T7" fmla="*/ 2147483646 h 621"/>
                <a:gd name="T8" fmla="*/ 2147483646 w 598"/>
                <a:gd name="T9" fmla="*/ 2147483646 h 621"/>
                <a:gd name="T10" fmla="*/ 2147483646 w 598"/>
                <a:gd name="T11" fmla="*/ 2147483646 h 621"/>
                <a:gd name="T12" fmla="*/ 2147483646 w 598"/>
                <a:gd name="T13" fmla="*/ 2147483646 h 621"/>
                <a:gd name="T14" fmla="*/ 2147483646 w 598"/>
                <a:gd name="T15" fmla="*/ 2147483646 h 621"/>
                <a:gd name="T16" fmla="*/ 2147483646 w 598"/>
                <a:gd name="T17" fmla="*/ 2147483646 h 621"/>
                <a:gd name="T18" fmla="*/ 2147483646 w 598"/>
                <a:gd name="T19" fmla="*/ 2147483646 h 621"/>
                <a:gd name="T20" fmla="*/ 2147483646 w 598"/>
                <a:gd name="T21" fmla="*/ 0 h 621"/>
                <a:gd name="T22" fmla="*/ 2147483646 w 598"/>
                <a:gd name="T23" fmla="*/ 2147483646 h 621"/>
                <a:gd name="T24" fmla="*/ 2147483646 w 598"/>
                <a:gd name="T25" fmla="*/ 2147483646 h 621"/>
                <a:gd name="T26" fmla="*/ 2147483646 w 598"/>
                <a:gd name="T27" fmla="*/ 2147483646 h 621"/>
                <a:gd name="T28" fmla="*/ 2147483646 w 598"/>
                <a:gd name="T29" fmla="*/ 2147483646 h 621"/>
                <a:gd name="T30" fmla="*/ 2147483646 w 598"/>
                <a:gd name="T31" fmla="*/ 2147483646 h 621"/>
                <a:gd name="T32" fmla="*/ 2147483646 w 598"/>
                <a:gd name="T33" fmla="*/ 2147483646 h 621"/>
                <a:gd name="T34" fmla="*/ 2147483646 w 598"/>
                <a:gd name="T35" fmla="*/ 2147483646 h 621"/>
                <a:gd name="T36" fmla="*/ 2147483646 w 598"/>
                <a:gd name="T37" fmla="*/ 2147483646 h 621"/>
                <a:gd name="T38" fmla="*/ 2147483646 w 598"/>
                <a:gd name="T39" fmla="*/ 2147483646 h 621"/>
                <a:gd name="T40" fmla="*/ 2147483646 w 598"/>
                <a:gd name="T41" fmla="*/ 2147483646 h 621"/>
                <a:gd name="T42" fmla="*/ 2147483646 w 598"/>
                <a:gd name="T43" fmla="*/ 2147483646 h 621"/>
                <a:gd name="T44" fmla="*/ 2147483646 w 598"/>
                <a:gd name="T45" fmla="*/ 2147483646 h 621"/>
                <a:gd name="T46" fmla="*/ 2147483646 w 598"/>
                <a:gd name="T47" fmla="*/ 2147483646 h 621"/>
                <a:gd name="T48" fmla="*/ 2147483646 w 598"/>
                <a:gd name="T49" fmla="*/ 2147483646 h 621"/>
                <a:gd name="T50" fmla="*/ 2147483646 w 598"/>
                <a:gd name="T51" fmla="*/ 2147483646 h 621"/>
                <a:gd name="T52" fmla="*/ 2147483646 w 598"/>
                <a:gd name="T53" fmla="*/ 2147483646 h 62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598" h="621">
                  <a:moveTo>
                    <a:pt x="442" y="543"/>
                  </a:moveTo>
                  <a:cubicBezTo>
                    <a:pt x="452" y="496"/>
                    <a:pt x="461" y="375"/>
                    <a:pt x="459" y="320"/>
                  </a:cubicBezTo>
                  <a:cubicBezTo>
                    <a:pt x="459" y="261"/>
                    <a:pt x="434" y="220"/>
                    <a:pt x="443" y="190"/>
                  </a:cubicBezTo>
                  <a:cubicBezTo>
                    <a:pt x="452" y="160"/>
                    <a:pt x="479" y="143"/>
                    <a:pt x="503" y="118"/>
                  </a:cubicBezTo>
                  <a:cubicBezTo>
                    <a:pt x="527" y="93"/>
                    <a:pt x="574" y="57"/>
                    <a:pt x="587" y="40"/>
                  </a:cubicBezTo>
                  <a:cubicBezTo>
                    <a:pt x="598" y="19"/>
                    <a:pt x="598" y="9"/>
                    <a:pt x="578" y="16"/>
                  </a:cubicBezTo>
                  <a:lnTo>
                    <a:pt x="473" y="70"/>
                  </a:lnTo>
                  <a:cubicBezTo>
                    <a:pt x="433" y="84"/>
                    <a:pt x="359" y="103"/>
                    <a:pt x="340" y="102"/>
                  </a:cubicBezTo>
                  <a:cubicBezTo>
                    <a:pt x="334" y="90"/>
                    <a:pt x="353" y="78"/>
                    <a:pt x="357" y="65"/>
                  </a:cubicBezTo>
                  <a:cubicBezTo>
                    <a:pt x="361" y="52"/>
                    <a:pt x="361" y="30"/>
                    <a:pt x="354" y="19"/>
                  </a:cubicBezTo>
                  <a:cubicBezTo>
                    <a:pt x="348" y="9"/>
                    <a:pt x="323" y="0"/>
                    <a:pt x="308" y="0"/>
                  </a:cubicBezTo>
                  <a:cubicBezTo>
                    <a:pt x="294" y="0"/>
                    <a:pt x="272" y="12"/>
                    <a:pt x="264" y="24"/>
                  </a:cubicBezTo>
                  <a:cubicBezTo>
                    <a:pt x="257" y="34"/>
                    <a:pt x="259" y="48"/>
                    <a:pt x="261" y="61"/>
                  </a:cubicBezTo>
                  <a:cubicBezTo>
                    <a:pt x="263" y="74"/>
                    <a:pt x="306" y="98"/>
                    <a:pt x="277" y="101"/>
                  </a:cubicBezTo>
                  <a:cubicBezTo>
                    <a:pt x="277" y="101"/>
                    <a:pt x="84" y="56"/>
                    <a:pt x="42" y="52"/>
                  </a:cubicBezTo>
                  <a:cubicBezTo>
                    <a:pt x="0" y="47"/>
                    <a:pt x="11" y="59"/>
                    <a:pt x="24" y="74"/>
                  </a:cubicBezTo>
                  <a:cubicBezTo>
                    <a:pt x="36" y="89"/>
                    <a:pt x="53" y="101"/>
                    <a:pt x="77" y="120"/>
                  </a:cubicBezTo>
                  <a:cubicBezTo>
                    <a:pt x="77" y="120"/>
                    <a:pt x="193" y="197"/>
                    <a:pt x="193" y="197"/>
                  </a:cubicBezTo>
                  <a:cubicBezTo>
                    <a:pt x="193" y="197"/>
                    <a:pt x="228" y="209"/>
                    <a:pt x="237" y="240"/>
                  </a:cubicBezTo>
                  <a:cubicBezTo>
                    <a:pt x="246" y="271"/>
                    <a:pt x="248" y="341"/>
                    <a:pt x="244" y="385"/>
                  </a:cubicBezTo>
                  <a:cubicBezTo>
                    <a:pt x="241" y="429"/>
                    <a:pt x="228" y="469"/>
                    <a:pt x="219" y="506"/>
                  </a:cubicBezTo>
                  <a:cubicBezTo>
                    <a:pt x="210" y="543"/>
                    <a:pt x="187" y="597"/>
                    <a:pt x="190" y="609"/>
                  </a:cubicBezTo>
                  <a:cubicBezTo>
                    <a:pt x="193" y="621"/>
                    <a:pt x="212" y="614"/>
                    <a:pt x="237" y="580"/>
                  </a:cubicBezTo>
                  <a:lnTo>
                    <a:pt x="341" y="406"/>
                  </a:lnTo>
                  <a:cubicBezTo>
                    <a:pt x="364" y="390"/>
                    <a:pt x="364" y="449"/>
                    <a:pt x="374" y="481"/>
                  </a:cubicBezTo>
                  <a:cubicBezTo>
                    <a:pt x="384" y="513"/>
                    <a:pt x="390" y="590"/>
                    <a:pt x="401" y="600"/>
                  </a:cubicBezTo>
                  <a:cubicBezTo>
                    <a:pt x="412" y="610"/>
                    <a:pt x="432" y="590"/>
                    <a:pt x="442" y="543"/>
                  </a:cubicBezTo>
                  <a:close/>
                </a:path>
              </a:pathLst>
            </a:custGeom>
            <a:solidFill>
              <a:srgbClr val="F68621"/>
            </a:solidFill>
            <a:ln w="9525">
              <a:solidFill>
                <a:srgbClr val="E3520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1027" name="Group 1026"/>
          <p:cNvGrpSpPr/>
          <p:nvPr/>
        </p:nvGrpSpPr>
        <p:grpSpPr>
          <a:xfrm>
            <a:off x="4516203" y="2502113"/>
            <a:ext cx="592785" cy="601302"/>
            <a:chOff x="4535767" y="2645880"/>
            <a:chExt cx="592785" cy="601302"/>
          </a:xfrm>
        </p:grpSpPr>
        <p:sp>
          <p:nvSpPr>
            <p:cNvPr id="28" name="Oval 27"/>
            <p:cNvSpPr/>
            <p:nvPr/>
          </p:nvSpPr>
          <p:spPr>
            <a:xfrm>
              <a:off x="4535767" y="2645880"/>
              <a:ext cx="592785" cy="601302"/>
            </a:xfrm>
            <a:prstGeom prst="ellipse">
              <a:avLst/>
            </a:prstGeom>
            <a:solidFill>
              <a:srgbClr val="F68621"/>
            </a:solidFill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1" name="Picture 2" descr="C:\Users\C40817\Desktop\New Brand\2015 Brand Assets v.2\People icons\Cigna_icon_friends-dkorange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6858" y="2699722"/>
              <a:ext cx="447979" cy="4479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28" name="Group 1027"/>
          <p:cNvGrpSpPr/>
          <p:nvPr/>
        </p:nvGrpSpPr>
        <p:grpSpPr>
          <a:xfrm>
            <a:off x="4514890" y="3597792"/>
            <a:ext cx="592785" cy="601302"/>
            <a:chOff x="4473908" y="3677064"/>
            <a:chExt cx="592785" cy="601302"/>
          </a:xfrm>
        </p:grpSpPr>
        <p:sp>
          <p:nvSpPr>
            <p:cNvPr id="29" name="Oval 28"/>
            <p:cNvSpPr/>
            <p:nvPr/>
          </p:nvSpPr>
          <p:spPr>
            <a:xfrm>
              <a:off x="4473908" y="3677064"/>
              <a:ext cx="592785" cy="601302"/>
            </a:xfrm>
            <a:prstGeom prst="ellipse">
              <a:avLst/>
            </a:prstGeom>
            <a:solidFill>
              <a:srgbClr val="F68621"/>
            </a:solidFill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7724" y="3706127"/>
              <a:ext cx="488165" cy="488165"/>
            </a:xfrm>
            <a:prstGeom prst="rect">
              <a:avLst/>
            </a:prstGeom>
          </p:spPr>
        </p:pic>
      </p:grpSp>
      <p:grpSp>
        <p:nvGrpSpPr>
          <p:cNvPr id="1029" name="Group 1028"/>
          <p:cNvGrpSpPr/>
          <p:nvPr/>
        </p:nvGrpSpPr>
        <p:grpSpPr>
          <a:xfrm>
            <a:off x="4110424" y="4614406"/>
            <a:ext cx="592785" cy="601302"/>
            <a:chOff x="4083288" y="4628794"/>
            <a:chExt cx="592785" cy="601302"/>
          </a:xfrm>
        </p:grpSpPr>
        <p:sp>
          <p:nvSpPr>
            <p:cNvPr id="30" name="Oval 29"/>
            <p:cNvSpPr/>
            <p:nvPr/>
          </p:nvSpPr>
          <p:spPr>
            <a:xfrm>
              <a:off x="4083288" y="4628794"/>
              <a:ext cx="592785" cy="601302"/>
            </a:xfrm>
            <a:prstGeom prst="ellipse">
              <a:avLst/>
            </a:prstGeom>
            <a:solidFill>
              <a:srgbClr val="F68621"/>
            </a:solidFill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024" name="Picture 102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4947" y="4671515"/>
              <a:ext cx="524992" cy="524992"/>
            </a:xfrm>
            <a:prstGeom prst="rect">
              <a:avLst/>
            </a:prstGeom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72" t="280" r="13147" b="-280"/>
          <a:stretch/>
        </p:blipFill>
        <p:spPr>
          <a:xfrm>
            <a:off x="829513" y="1599988"/>
            <a:ext cx="3518753" cy="3520440"/>
          </a:xfrm>
          <a:prstGeom prst="ellipse">
            <a:avLst/>
          </a:prstGeom>
          <a:ln w="254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319320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1" t="-273" r="18880" b="273"/>
          <a:stretch/>
        </p:blipFill>
        <p:spPr>
          <a:xfrm flipH="1">
            <a:off x="5111014" y="974203"/>
            <a:ext cx="4032985" cy="353042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0E1DF-8D3F-4AD8-AE6B-6D4EC949FB90}" type="slidenum">
              <a:rPr lang="en-US" altLang="en-US" smtClean="0"/>
              <a:pPr/>
              <a:t>6</a:t>
            </a:fld>
            <a:endParaRPr lang="en-US" altLang="en-US"/>
          </a:p>
        </p:txBody>
      </p:sp>
      <p:sp>
        <p:nvSpPr>
          <p:cNvPr id="12292" name="Rectangle 1027"/>
          <p:cNvSpPr>
            <a:spLocks noGrp="1" noChangeArrowheads="1"/>
          </p:cNvSpPr>
          <p:nvPr>
            <p:ph type="body" idx="4294967295"/>
          </p:nvPr>
        </p:nvSpPr>
        <p:spPr>
          <a:xfrm>
            <a:off x="506209" y="1888958"/>
            <a:ext cx="4614430" cy="1874520"/>
          </a:xfrm>
        </p:spPr>
        <p:txBody>
          <a:bodyPr/>
          <a:lstStyle/>
          <a:p>
            <a:pPr eaLnBrk="1" hangingPunct="1">
              <a:buClr>
                <a:schemeClr val="bg1"/>
              </a:buClr>
            </a:pPr>
            <a:r>
              <a:rPr lang="en-US" altLang="en-US" dirty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Acknowledge, accept, and express emotions (even the negative ones)</a:t>
            </a:r>
          </a:p>
          <a:p>
            <a:pPr eaLnBrk="1" hangingPunct="1">
              <a:buClr>
                <a:schemeClr val="bg1"/>
              </a:buClr>
            </a:pPr>
            <a:r>
              <a:rPr lang="en-US" altLang="en-US" dirty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Learn to re-direct your attention</a:t>
            </a:r>
          </a:p>
          <a:p>
            <a:pPr>
              <a:buClr>
                <a:schemeClr val="bg1"/>
              </a:buClr>
            </a:pPr>
            <a:r>
              <a:rPr lang="en-US" altLang="en-US" dirty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Know your limits</a:t>
            </a:r>
          </a:p>
          <a:p>
            <a:pPr eaLnBrk="1" hangingPunct="1">
              <a:buClr>
                <a:schemeClr val="bg1"/>
              </a:buClr>
            </a:pPr>
            <a:r>
              <a:rPr lang="en-US" altLang="en-US" dirty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Reach out for support</a:t>
            </a:r>
          </a:p>
          <a:p>
            <a:pPr>
              <a:buClr>
                <a:schemeClr val="bg1"/>
              </a:buClr>
            </a:pPr>
            <a:endParaRPr lang="en-US" altLang="en-US" sz="1800" dirty="0">
              <a:solidFill>
                <a:schemeClr val="bg1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>
              <a:buClr>
                <a:schemeClr val="bg1"/>
              </a:buClr>
            </a:pPr>
            <a:endParaRPr lang="en-US" altLang="en-US" sz="1800" dirty="0">
              <a:solidFill>
                <a:schemeClr val="bg1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eaLnBrk="1" hangingPunct="1">
              <a:spcAft>
                <a:spcPts val="1200"/>
              </a:spcAft>
              <a:buClr>
                <a:schemeClr val="bg1"/>
              </a:buClr>
            </a:pPr>
            <a:endParaRPr lang="en-US" altLang="en-US" dirty="0">
              <a:solidFill>
                <a:schemeClr val="bg1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eaLnBrk="1" hangingPunct="1">
              <a:spcAft>
                <a:spcPts val="1200"/>
              </a:spcAft>
              <a:buClr>
                <a:schemeClr val="bg1"/>
              </a:buClr>
            </a:pPr>
            <a:endParaRPr lang="en-US" altLang="en-US" sz="2000" dirty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2293" name="Rectangle 7"/>
          <p:cNvSpPr>
            <a:spLocks/>
          </p:cNvSpPr>
          <p:nvPr/>
        </p:nvSpPr>
        <p:spPr bwMode="auto">
          <a:xfrm>
            <a:off x="458788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9pPr>
          </a:lstStyle>
          <a:p>
            <a:pPr eaLnBrk="1" hangingPunct="1">
              <a:lnSpc>
                <a:spcPts val="25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000" b="1" dirty="0">
                <a:solidFill>
                  <a:srgbClr val="007A3E"/>
                </a:solidFill>
              </a:rPr>
              <a:t>TAKING CARE OF THE MIND</a:t>
            </a:r>
          </a:p>
        </p:txBody>
      </p:sp>
      <p:sp>
        <p:nvSpPr>
          <p:cNvPr id="12294" name="Rectangle 10"/>
          <p:cNvSpPr>
            <a:spLocks noChangeArrowheads="1"/>
          </p:cNvSpPr>
          <p:nvPr/>
        </p:nvSpPr>
        <p:spPr bwMode="auto">
          <a:xfrm>
            <a:off x="305197" y="4764332"/>
            <a:ext cx="838319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1" dirty="0">
                <a:solidFill>
                  <a:srgbClr val="C4E9C9"/>
                </a:solidFill>
              </a:rPr>
              <a:t>Mental health</a:t>
            </a:r>
            <a:r>
              <a:rPr lang="en-US" altLang="en-US" sz="1800" dirty="0">
                <a:solidFill>
                  <a:srgbClr val="C4E9C9"/>
                </a:solidFill>
              </a:rPr>
              <a:t> is a state in which we can realize our abilities and use them to cope with stressors, work productively, and make contributions to our community.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en-US"/>
              <a:t>Use and distribution limited solely to authorized personnel. © 2022  Cigna  Some content provided under license</a:t>
            </a:r>
            <a:endParaRPr lang="en-US" alt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6413956"/>
            <a:ext cx="65114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800" dirty="0">
                <a:solidFill>
                  <a:srgbClr val="969696"/>
                </a:solidFill>
                <a:latin typeface="Arial Narrow" pitchFamily="34" charset="0"/>
              </a:rPr>
              <a:t>(HHS, 2022)</a:t>
            </a:r>
          </a:p>
        </p:txBody>
      </p:sp>
    </p:spTree>
    <p:extLst>
      <p:ext uri="{BB962C8B-B14F-4D97-AF65-F5344CB8AC3E}">
        <p14:creationId xmlns:p14="http://schemas.microsoft.com/office/powerpoint/2010/main" val="2895831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74" t="30033" r="10464" b="11502"/>
          <a:stretch/>
        </p:blipFill>
        <p:spPr>
          <a:xfrm>
            <a:off x="-24384" y="987551"/>
            <a:ext cx="3166778" cy="352348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0E1DF-8D3F-4AD8-AE6B-6D4EC949FB90}" type="slidenum">
              <a:rPr lang="en-US" altLang="en-US" smtClean="0"/>
              <a:pPr/>
              <a:t>7</a:t>
            </a:fld>
            <a:endParaRPr lang="en-US" altLang="en-US"/>
          </a:p>
        </p:txBody>
      </p:sp>
      <p:sp>
        <p:nvSpPr>
          <p:cNvPr id="12292" name="Rectangle 1027"/>
          <p:cNvSpPr>
            <a:spLocks noGrp="1" noChangeArrowheads="1"/>
          </p:cNvSpPr>
          <p:nvPr>
            <p:ph type="body" idx="4294967295"/>
          </p:nvPr>
        </p:nvSpPr>
        <p:spPr>
          <a:xfrm>
            <a:off x="3369734" y="2222199"/>
            <a:ext cx="5467708" cy="1798145"/>
          </a:xfrm>
        </p:spPr>
        <p:txBody>
          <a:bodyPr/>
          <a:lstStyle/>
          <a:p>
            <a:pPr>
              <a:buClr>
                <a:schemeClr val="bg1"/>
              </a:buClr>
            </a:pPr>
            <a:r>
              <a:rPr lang="en-US" dirty="0">
                <a:solidFill>
                  <a:schemeClr val="bg1"/>
                </a:solidFill>
              </a:rPr>
              <a:t>Sleep renews mental and physical resources</a:t>
            </a:r>
          </a:p>
          <a:p>
            <a:pPr>
              <a:buClr>
                <a:schemeClr val="bg1"/>
              </a:buClr>
            </a:pPr>
            <a:r>
              <a:rPr lang="en-US" dirty="0">
                <a:solidFill>
                  <a:schemeClr val="bg1"/>
                </a:solidFill>
              </a:rPr>
              <a:t>Exercise can boost your mood, sense of purpose</a:t>
            </a:r>
          </a:p>
          <a:p>
            <a:pPr>
              <a:buClr>
                <a:schemeClr val="bg1"/>
              </a:buClr>
            </a:pPr>
            <a:r>
              <a:rPr lang="en-US" dirty="0">
                <a:solidFill>
                  <a:schemeClr val="bg1"/>
                </a:solidFill>
              </a:rPr>
              <a:t>Mind the brain/gut connection with a healthy diet</a:t>
            </a:r>
          </a:p>
          <a:p>
            <a:pPr>
              <a:buClr>
                <a:schemeClr val="bg1"/>
              </a:buClr>
            </a:pPr>
            <a:endParaRPr lang="en-US" altLang="en-US" sz="1800" dirty="0">
              <a:solidFill>
                <a:schemeClr val="bg1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>
              <a:buClr>
                <a:schemeClr val="bg1"/>
              </a:buClr>
            </a:pPr>
            <a:endParaRPr lang="en-US" altLang="en-US" sz="1800" dirty="0">
              <a:solidFill>
                <a:schemeClr val="bg1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eaLnBrk="1" hangingPunct="1">
              <a:spcAft>
                <a:spcPts val="1200"/>
              </a:spcAft>
              <a:buClr>
                <a:schemeClr val="bg1"/>
              </a:buClr>
            </a:pPr>
            <a:endParaRPr lang="en-US" altLang="en-US" dirty="0">
              <a:solidFill>
                <a:schemeClr val="bg1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eaLnBrk="1" hangingPunct="1">
              <a:spcAft>
                <a:spcPts val="1200"/>
              </a:spcAft>
              <a:buClr>
                <a:schemeClr val="bg1"/>
              </a:buClr>
            </a:pPr>
            <a:endParaRPr lang="en-US" altLang="en-US" sz="2000" dirty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2293" name="Rectangle 7"/>
          <p:cNvSpPr>
            <a:spLocks/>
          </p:cNvSpPr>
          <p:nvPr/>
        </p:nvSpPr>
        <p:spPr bwMode="auto">
          <a:xfrm>
            <a:off x="458788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9pPr>
          </a:lstStyle>
          <a:p>
            <a:pPr eaLnBrk="1" hangingPunct="1">
              <a:lnSpc>
                <a:spcPts val="25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000" b="1" dirty="0">
                <a:solidFill>
                  <a:srgbClr val="007A3E"/>
                </a:solidFill>
              </a:rPr>
              <a:t>TAKING CARE OF THE BODY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en-US"/>
              <a:t>Use and distribution limited solely to authorized personnel. © 2022  Cigna  Some content provided under license</a:t>
            </a:r>
            <a:endParaRPr lang="en-US" altLang="en-US" dirty="0"/>
          </a:p>
        </p:txBody>
      </p:sp>
      <p:sp>
        <p:nvSpPr>
          <p:cNvPr id="10" name="Rectangle 4"/>
          <p:cNvSpPr txBox="1">
            <a:spLocks/>
          </p:cNvSpPr>
          <p:nvPr/>
        </p:nvSpPr>
        <p:spPr bwMode="auto">
          <a:xfrm>
            <a:off x="362618" y="4796925"/>
            <a:ext cx="8421939" cy="899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30188" indent="-230188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/>
                <a:ea typeface="MS PGothic" pitchFamily="34" charset="-128"/>
                <a:cs typeface="Arial"/>
              </a:defRPr>
            </a:lvl1pPr>
            <a:lvl2pPr marL="454025" indent="-223838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Arial"/>
                <a:ea typeface="MS PGothic" pitchFamily="34" charset="-128"/>
                <a:cs typeface="Arial"/>
              </a:defRPr>
            </a:lvl2pPr>
            <a:lvl3pPr marL="684213" indent="-230188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Arial"/>
                <a:ea typeface="MS PGothic" pitchFamily="34" charset="-128"/>
                <a:cs typeface="Arial"/>
              </a:defRPr>
            </a:lvl3pPr>
            <a:lvl4pPr marL="915988" indent="-231775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Arial"/>
                <a:ea typeface="MS PGothic" pitchFamily="34" charset="-128"/>
                <a:cs typeface="Arial"/>
              </a:defRPr>
            </a:lvl4pPr>
            <a:lvl5pPr marL="1146175" indent="-230188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Arial"/>
                <a:ea typeface="MS PGothic" pitchFamily="34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chemeClr val="bg1"/>
              </a:buClr>
              <a:buFont typeface="Arial" panose="020B0604020202020204" pitchFamily="34" charset="0"/>
              <a:buNone/>
            </a:pPr>
            <a:r>
              <a:rPr lang="en-US" altLang="en-US" dirty="0">
                <a:solidFill>
                  <a:srgbClr val="C4E9C9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Studies show that “mini-workouts” of 10 minutes or less throughout the day has the same benefits to our health and mood as longer, continuous workouts.</a:t>
            </a:r>
            <a:endParaRPr lang="en-US" altLang="en-US" b="1" dirty="0">
              <a:solidFill>
                <a:srgbClr val="C4E9C9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6413956"/>
            <a:ext cx="79861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800" dirty="0">
                <a:solidFill>
                  <a:srgbClr val="969696"/>
                </a:solidFill>
                <a:latin typeface="Arial Narrow" pitchFamily="34" charset="0"/>
              </a:rPr>
              <a:t>(Lindberg, 2021)</a:t>
            </a:r>
          </a:p>
        </p:txBody>
      </p:sp>
    </p:spTree>
    <p:extLst>
      <p:ext uri="{BB962C8B-B14F-4D97-AF65-F5344CB8AC3E}">
        <p14:creationId xmlns:p14="http://schemas.microsoft.com/office/powerpoint/2010/main" val="971037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 rot="5400000">
            <a:off x="2163762" y="-1171574"/>
            <a:ext cx="4816475" cy="9144000"/>
          </a:xfrm>
          <a:prstGeom prst="rect">
            <a:avLst/>
          </a:prstGeom>
          <a:solidFill>
            <a:srgbClr val="39B44A"/>
          </a:solidFill>
          <a:ln w="349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00"/>
              </a:solidFill>
              <a:ea typeface="ＭＳ Ｐゴシック" pitchFamily="34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28" t="348" r="27278" b="-348"/>
          <a:stretch/>
        </p:blipFill>
        <p:spPr>
          <a:xfrm>
            <a:off x="14224" y="1004380"/>
            <a:ext cx="3478276" cy="3648868"/>
          </a:xfrm>
          <a:prstGeom prst="rect">
            <a:avLst/>
          </a:prstGeom>
        </p:spPr>
      </p:pic>
      <p:sp>
        <p:nvSpPr>
          <p:cNvPr id="9222" name="Rectangle 6"/>
          <p:cNvSpPr>
            <a:spLocks/>
          </p:cNvSpPr>
          <p:nvPr/>
        </p:nvSpPr>
        <p:spPr bwMode="auto">
          <a:xfrm>
            <a:off x="458788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9pPr>
          </a:lstStyle>
          <a:p>
            <a:pPr eaLnBrk="1" hangingPunct="1">
              <a:lnSpc>
                <a:spcPts val="25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000" b="1" dirty="0">
                <a:solidFill>
                  <a:srgbClr val="007A3E"/>
                </a:solidFill>
              </a:rPr>
              <a:t>SOCIAL CONNECTIONS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626225"/>
            <a:ext cx="7011988" cy="228600"/>
          </a:xfrm>
        </p:spPr>
        <p:txBody>
          <a:bodyPr/>
          <a:lstStyle/>
          <a:p>
            <a:r>
              <a:rPr lang="en-US" altLang="en-US"/>
              <a:t>Use and distribution limited solely to authorized personnel. © 2022  Cigna  Some content provided under license</a:t>
            </a:r>
            <a:endParaRPr lang="en-US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C0547-4173-4FD2-B3AD-CE0209F6F09F}" type="slidenum">
              <a:rPr lang="en-US" altLang="en-US" smtClean="0"/>
              <a:pPr/>
              <a:t>8</a:t>
            </a:fld>
            <a:endParaRPr lang="en-US" altLang="en-US"/>
          </a:p>
        </p:txBody>
      </p:sp>
      <p:sp>
        <p:nvSpPr>
          <p:cNvPr id="12" name="Rectangle 4"/>
          <p:cNvSpPr txBox="1">
            <a:spLocks/>
          </p:cNvSpPr>
          <p:nvPr/>
        </p:nvSpPr>
        <p:spPr bwMode="auto">
          <a:xfrm>
            <a:off x="3782860" y="1989931"/>
            <a:ext cx="4394548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30188" indent="-230188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/>
                <a:ea typeface="MS PGothic" pitchFamily="34" charset="-128"/>
                <a:cs typeface="Arial"/>
              </a:defRPr>
            </a:lvl1pPr>
            <a:lvl2pPr marL="454025" indent="-223838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Arial"/>
                <a:ea typeface="MS PGothic" pitchFamily="34" charset="-128"/>
                <a:cs typeface="Arial"/>
              </a:defRPr>
            </a:lvl2pPr>
            <a:lvl3pPr marL="684213" indent="-230188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Arial"/>
                <a:ea typeface="MS PGothic" pitchFamily="34" charset="-128"/>
                <a:cs typeface="Arial"/>
              </a:defRPr>
            </a:lvl3pPr>
            <a:lvl4pPr marL="915988" indent="-231775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Arial"/>
                <a:ea typeface="MS PGothic" pitchFamily="34" charset="-128"/>
                <a:cs typeface="Arial"/>
              </a:defRPr>
            </a:lvl4pPr>
            <a:lvl5pPr marL="1146175" indent="-230188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Arial"/>
                <a:ea typeface="MS PGothic" pitchFamily="34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bg1"/>
              </a:buClr>
            </a:pPr>
            <a:r>
              <a:rPr lang="en-US" altLang="en-US" dirty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Practice small talk</a:t>
            </a:r>
          </a:p>
          <a:p>
            <a:pPr>
              <a:buClr>
                <a:schemeClr val="bg1"/>
              </a:buClr>
            </a:pPr>
            <a:r>
              <a:rPr lang="en-US" altLang="en-US" dirty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Look for opportunities to interact that incorporate your interests or hobbies</a:t>
            </a:r>
          </a:p>
          <a:p>
            <a:pPr>
              <a:buClr>
                <a:schemeClr val="bg1"/>
              </a:buClr>
            </a:pPr>
            <a:r>
              <a:rPr lang="en-US" altLang="en-US" dirty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Use social media to your advantage</a:t>
            </a:r>
          </a:p>
          <a:p>
            <a:pPr>
              <a:buClr>
                <a:schemeClr val="bg1"/>
              </a:buClr>
            </a:pPr>
            <a:r>
              <a:rPr lang="en-US" altLang="en-US" dirty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Enrich existing relationships</a:t>
            </a:r>
          </a:p>
          <a:p>
            <a:pPr>
              <a:buClr>
                <a:schemeClr val="bg1"/>
              </a:buClr>
            </a:pPr>
            <a:endParaRPr lang="en-US" altLang="en-US" dirty="0">
              <a:solidFill>
                <a:schemeClr val="bg1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 rot="5400000">
            <a:off x="3913187" y="710406"/>
            <a:ext cx="1300163" cy="9161463"/>
          </a:xfrm>
          <a:prstGeom prst="rect">
            <a:avLst/>
          </a:prstGeom>
          <a:solidFill>
            <a:srgbClr val="007A3E"/>
          </a:solidFill>
          <a:ln w="349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00"/>
              </a:solidFill>
              <a:ea typeface="ＭＳ Ｐゴシック" pitchFamily="34" charset="-128"/>
            </a:endParaRPr>
          </a:p>
        </p:txBody>
      </p:sp>
      <p:sp>
        <p:nvSpPr>
          <p:cNvPr id="11" name="Rectangle 4"/>
          <p:cNvSpPr txBox="1">
            <a:spLocks/>
          </p:cNvSpPr>
          <p:nvPr/>
        </p:nvSpPr>
        <p:spPr bwMode="auto">
          <a:xfrm>
            <a:off x="1117600" y="4909396"/>
            <a:ext cx="6687674" cy="899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30188" indent="-230188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/>
                <a:ea typeface="MS PGothic" pitchFamily="34" charset="-128"/>
                <a:cs typeface="Arial"/>
              </a:defRPr>
            </a:lvl1pPr>
            <a:lvl2pPr marL="454025" indent="-223838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Arial"/>
                <a:ea typeface="MS PGothic" pitchFamily="34" charset="-128"/>
                <a:cs typeface="Arial"/>
              </a:defRPr>
            </a:lvl2pPr>
            <a:lvl3pPr marL="684213" indent="-230188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Arial"/>
                <a:ea typeface="MS PGothic" pitchFamily="34" charset="-128"/>
                <a:cs typeface="Arial"/>
              </a:defRPr>
            </a:lvl3pPr>
            <a:lvl4pPr marL="915988" indent="-231775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Arial"/>
                <a:ea typeface="MS PGothic" pitchFamily="34" charset="-128"/>
                <a:cs typeface="Arial"/>
              </a:defRPr>
            </a:lvl4pPr>
            <a:lvl5pPr marL="1146175" indent="-230188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Arial"/>
                <a:ea typeface="MS PGothic" pitchFamily="34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chemeClr val="bg1"/>
              </a:buClr>
              <a:buFont typeface="Arial" panose="020B0604020202020204" pitchFamily="34" charset="0"/>
              <a:buNone/>
            </a:pPr>
            <a:r>
              <a:rPr lang="en-US" altLang="en-US" dirty="0">
                <a:solidFill>
                  <a:srgbClr val="C4E9C9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Research shows that even </a:t>
            </a:r>
            <a:r>
              <a:rPr lang="en-US" altLang="en-US" b="1" dirty="0">
                <a:solidFill>
                  <a:srgbClr val="C4E9C9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brief eye contact </a:t>
            </a:r>
            <a:r>
              <a:rPr lang="en-US" altLang="en-US" dirty="0">
                <a:solidFill>
                  <a:srgbClr val="C4E9C9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with another person increases our sense of inclusion and belonging.</a:t>
            </a: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0" y="6413956"/>
            <a:ext cx="79541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800" dirty="0">
                <a:solidFill>
                  <a:srgbClr val="969696"/>
                </a:solidFill>
                <a:latin typeface="Arial Narrow" pitchFamily="34" charset="0"/>
              </a:rPr>
              <a:t>(Nicolaus, 2019)</a:t>
            </a:r>
          </a:p>
        </p:txBody>
      </p:sp>
    </p:spTree>
    <p:extLst>
      <p:ext uri="{BB962C8B-B14F-4D97-AF65-F5344CB8AC3E}">
        <p14:creationId xmlns:p14="http://schemas.microsoft.com/office/powerpoint/2010/main" val="344007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 rot="5400000">
            <a:off x="2163762" y="-1171574"/>
            <a:ext cx="4816475" cy="9144000"/>
          </a:xfrm>
          <a:prstGeom prst="rect">
            <a:avLst/>
          </a:prstGeom>
          <a:solidFill>
            <a:srgbClr val="39B44A"/>
          </a:solidFill>
          <a:ln w="349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00"/>
              </a:solidFill>
              <a:ea typeface="ＭＳ Ｐゴシック" pitchFamily="34" charset="-128"/>
            </a:endParaRPr>
          </a:p>
        </p:txBody>
      </p:sp>
      <p:sp>
        <p:nvSpPr>
          <p:cNvPr id="9222" name="Rectangle 6"/>
          <p:cNvSpPr>
            <a:spLocks/>
          </p:cNvSpPr>
          <p:nvPr/>
        </p:nvSpPr>
        <p:spPr bwMode="auto">
          <a:xfrm>
            <a:off x="458788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9pPr>
          </a:lstStyle>
          <a:p>
            <a:pPr eaLnBrk="1" hangingPunct="1">
              <a:lnSpc>
                <a:spcPts val="25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000" b="1" dirty="0">
                <a:solidFill>
                  <a:srgbClr val="007A3E"/>
                </a:solidFill>
              </a:rPr>
              <a:t>PURPOSE AND MEANING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626225"/>
            <a:ext cx="7011988" cy="228600"/>
          </a:xfrm>
        </p:spPr>
        <p:txBody>
          <a:bodyPr/>
          <a:lstStyle/>
          <a:p>
            <a:r>
              <a:rPr lang="en-US" altLang="en-US"/>
              <a:t>Use and distribution limited solely to authorized personnel. © 2022  Cigna  Some content provided under license</a:t>
            </a:r>
            <a:endParaRPr lang="en-US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C0547-4173-4FD2-B3AD-CE0209F6F09F}" type="slidenum">
              <a:rPr lang="en-US" altLang="en-US" smtClean="0"/>
              <a:pPr/>
              <a:t>9</a:t>
            </a:fld>
            <a:endParaRPr lang="en-US" altLang="en-US"/>
          </a:p>
        </p:txBody>
      </p:sp>
      <p:sp>
        <p:nvSpPr>
          <p:cNvPr id="12" name="Rectangle 4"/>
          <p:cNvSpPr txBox="1">
            <a:spLocks/>
          </p:cNvSpPr>
          <p:nvPr/>
        </p:nvSpPr>
        <p:spPr bwMode="auto">
          <a:xfrm>
            <a:off x="413544" y="1845785"/>
            <a:ext cx="4505853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30188" indent="-230188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/>
                <a:ea typeface="MS PGothic" pitchFamily="34" charset="-128"/>
                <a:cs typeface="Arial"/>
              </a:defRPr>
            </a:lvl1pPr>
            <a:lvl2pPr marL="454025" indent="-223838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Arial"/>
                <a:ea typeface="MS PGothic" pitchFamily="34" charset="-128"/>
                <a:cs typeface="Arial"/>
              </a:defRPr>
            </a:lvl2pPr>
            <a:lvl3pPr marL="684213" indent="-230188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Arial"/>
                <a:ea typeface="MS PGothic" pitchFamily="34" charset="-128"/>
                <a:cs typeface="Arial"/>
              </a:defRPr>
            </a:lvl3pPr>
            <a:lvl4pPr marL="915988" indent="-231775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Arial"/>
                <a:ea typeface="MS PGothic" pitchFamily="34" charset="-128"/>
                <a:cs typeface="Arial"/>
              </a:defRPr>
            </a:lvl4pPr>
            <a:lvl5pPr marL="1146175" indent="-230188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Arial"/>
                <a:ea typeface="MS PGothic" pitchFamily="34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bg1"/>
              </a:buClr>
            </a:pPr>
            <a:r>
              <a:rPr lang="en-US" altLang="en-US" dirty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Make rituals out of routines</a:t>
            </a:r>
          </a:p>
          <a:p>
            <a:pPr>
              <a:buClr>
                <a:schemeClr val="bg1"/>
              </a:buClr>
            </a:pPr>
            <a:r>
              <a:rPr lang="en-US" altLang="en-US" dirty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Turn your dreams into achievable goals</a:t>
            </a:r>
          </a:p>
          <a:p>
            <a:pPr>
              <a:buClr>
                <a:schemeClr val="bg1"/>
              </a:buClr>
            </a:pPr>
            <a:r>
              <a:rPr lang="en-US" altLang="en-US" dirty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Engage in activities that put you “in flow”</a:t>
            </a:r>
          </a:p>
          <a:p>
            <a:pPr>
              <a:buClr>
                <a:schemeClr val="bg1"/>
              </a:buClr>
            </a:pPr>
            <a:r>
              <a:rPr lang="en-US" altLang="en-US" dirty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Craft your job to be meaningful to you</a:t>
            </a:r>
          </a:p>
          <a:p>
            <a:pPr>
              <a:buClr>
                <a:schemeClr val="bg1"/>
              </a:buClr>
            </a:pPr>
            <a:endParaRPr lang="en-US" altLang="en-US" dirty="0">
              <a:solidFill>
                <a:schemeClr val="bg1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 rot="5400000">
            <a:off x="3913187" y="565150"/>
            <a:ext cx="1300163" cy="9161463"/>
          </a:xfrm>
          <a:prstGeom prst="rect">
            <a:avLst/>
          </a:prstGeom>
          <a:solidFill>
            <a:srgbClr val="007A3E"/>
          </a:solidFill>
          <a:ln w="349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00"/>
              </a:solidFill>
              <a:ea typeface="ＭＳ Ｐゴシック" pitchFamily="34" charset="-128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669414" y="4821067"/>
            <a:ext cx="805858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1" dirty="0">
                <a:solidFill>
                  <a:srgbClr val="C4E9C9"/>
                </a:solidFill>
              </a:rPr>
              <a:t>Job crafting </a:t>
            </a:r>
            <a:r>
              <a:rPr lang="en-US" altLang="en-US" sz="1800" dirty="0">
                <a:solidFill>
                  <a:srgbClr val="C4E9C9"/>
                </a:solidFill>
              </a:rPr>
              <a:t>entails adjusting your work tasks, relationships, and perspective in a way that incorporates your passions, strengths, and motivations.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0" y="6413956"/>
            <a:ext cx="133882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800" dirty="0">
                <a:solidFill>
                  <a:srgbClr val="969696"/>
                </a:solidFill>
                <a:latin typeface="Arial Narrow" pitchFamily="34" charset="0"/>
              </a:rPr>
              <a:t>(Dutton &amp; </a:t>
            </a:r>
            <a:r>
              <a:rPr lang="en-US" altLang="en-US" sz="800" dirty="0" err="1">
                <a:solidFill>
                  <a:srgbClr val="969696"/>
                </a:solidFill>
                <a:latin typeface="Arial Narrow" pitchFamily="34" charset="0"/>
              </a:rPr>
              <a:t>Wrzesniewski</a:t>
            </a:r>
            <a:r>
              <a:rPr lang="en-US" altLang="en-US" sz="800" dirty="0">
                <a:solidFill>
                  <a:srgbClr val="969696"/>
                </a:solidFill>
                <a:latin typeface="Arial Narrow" pitchFamily="34" charset="0"/>
              </a:rPr>
              <a:t>, 2020)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91" r="7497"/>
          <a:stretch/>
        </p:blipFill>
        <p:spPr>
          <a:xfrm>
            <a:off x="5435600" y="992188"/>
            <a:ext cx="3708400" cy="3503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571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ignaPPT_PhotoTemplate_B2C_gree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BF8BBD455472B46B654E88266AB8BB5" ma:contentTypeVersion="1" ma:contentTypeDescription="Create a new document." ma:contentTypeScope="" ma:versionID="094069e3000f1ffe8fa037e20a5a197d">
  <xsd:schema xmlns:xsd="http://www.w3.org/2001/XMLSchema" xmlns:xs="http://www.w3.org/2001/XMLSchema" xmlns:p="http://schemas.microsoft.com/office/2006/metadata/properties" xmlns:ns2="http://schemas.microsoft.com/sharepoint/v4" targetNamespace="http://schemas.microsoft.com/office/2006/metadata/properties" ma:root="true" ma:fieldsID="23c11eee0d542004c4a7d729835418c6" ns2:_=""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8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9E5A8D6-4876-4C07-9822-E1578CAAA3D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215A35F-5727-4C19-BE79-7C4AB8E23BD3}">
  <ds:schemaRefs>
    <ds:schemaRef ds:uri="http://purl.org/dc/elements/1.1/"/>
    <ds:schemaRef ds:uri="http://schemas.microsoft.com/office/2006/documentManagement/types"/>
    <ds:schemaRef ds:uri="http://schemas.microsoft.com/sharepoint/v4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FF4B048-62AF-4838-BACC-A358F2BD489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CignaPPT_PhotoTemplate_B2C_green</Template>
  <TotalTime>6820</TotalTime>
  <Words>2031</Words>
  <Application>Microsoft Office PowerPoint</Application>
  <PresentationFormat>On-screen Show (4:3)</PresentationFormat>
  <Paragraphs>227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Arial Narrow</vt:lpstr>
      <vt:lpstr>Calibri</vt:lpstr>
      <vt:lpstr>Wingdings</vt:lpstr>
      <vt:lpstr>CignaPPT_PhotoTemplate_B2C_green</vt:lpstr>
      <vt:lpstr>FINDING YOUR WAY TO FLOURISHING</vt:lpstr>
      <vt:lpstr>SEMINAR GOALS</vt:lpstr>
      <vt:lpstr>THE SPECTRUM OF MENTAL WELLNESS</vt:lpstr>
      <vt:lpstr>THE SPECTRUM OF MENTAL WELLNESS</vt:lpstr>
      <vt:lpstr>FINDING YOUR WAY TO FLOURISHING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DO I GET STARTED?</vt:lpstr>
      <vt:lpstr>BEHAVIORAL ACTIVATION BASICS</vt:lpstr>
      <vt:lpstr>SETTING MICRO GOALS TOWARDS FLOURISHING</vt:lpstr>
      <vt:lpstr>GIVE YOURSELF THE MOST IMPORTANT GIFTS</vt:lpstr>
      <vt:lpstr>PowerPoint Presentation</vt:lpstr>
      <vt:lpstr>PowerPoint Presentation</vt:lpstr>
      <vt:lpstr>PowerPoint Presentation</vt:lpstr>
      <vt:lpstr>PowerPoint Presentation</vt:lpstr>
    </vt:vector>
  </TitlesOfParts>
  <Company>Cigna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 caps title on two lines 32 pt</dc:title>
  <dc:creator>Kaufman, Pratigya  (CTR)      B3ISG</dc:creator>
  <cp:lastModifiedBy>Shane Meehan</cp:lastModifiedBy>
  <cp:revision>405</cp:revision>
  <cp:lastPrinted>2014-09-12T14:20:04Z</cp:lastPrinted>
  <dcterms:created xsi:type="dcterms:W3CDTF">2015-07-08T12:56:30Z</dcterms:created>
  <dcterms:modified xsi:type="dcterms:W3CDTF">2022-08-12T15:25:33Z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0x0101009BF8BBD455472B46B654E88266AB8BB5</vt:lpwstr>
  </property>
</Properties>
</file>